
<file path=[Content_Types].xml><?xml version="1.0" encoding="utf-8"?>
<Types xmlns="http://schemas.openxmlformats.org/package/2006/content-types">
  <Default Extension="1" ContentType="image/jpe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notesMasterIdLst>
    <p:notesMasterId r:id="rId36"/>
  </p:notesMasterIdLst>
  <p:handoutMasterIdLst>
    <p:handoutMasterId r:id="rId37"/>
  </p:handoutMasterIdLst>
  <p:sldIdLst>
    <p:sldId id="391" r:id="rId2"/>
    <p:sldId id="257" r:id="rId3"/>
    <p:sldId id="258" r:id="rId4"/>
    <p:sldId id="274" r:id="rId5"/>
    <p:sldId id="301" r:id="rId6"/>
    <p:sldId id="358" r:id="rId7"/>
    <p:sldId id="259" r:id="rId8"/>
    <p:sldId id="359" r:id="rId9"/>
    <p:sldId id="360" r:id="rId10"/>
    <p:sldId id="260" r:id="rId11"/>
    <p:sldId id="361" r:id="rId12"/>
    <p:sldId id="362" r:id="rId13"/>
    <p:sldId id="363" r:id="rId14"/>
    <p:sldId id="364" r:id="rId15"/>
    <p:sldId id="366" r:id="rId16"/>
    <p:sldId id="372" r:id="rId17"/>
    <p:sldId id="373" r:id="rId18"/>
    <p:sldId id="367" r:id="rId19"/>
    <p:sldId id="374" r:id="rId20"/>
    <p:sldId id="368" r:id="rId21"/>
    <p:sldId id="376" r:id="rId22"/>
    <p:sldId id="377" r:id="rId23"/>
    <p:sldId id="378" r:id="rId24"/>
    <p:sldId id="370" r:id="rId25"/>
    <p:sldId id="369" r:id="rId26"/>
    <p:sldId id="379" r:id="rId27"/>
    <p:sldId id="371" r:id="rId28"/>
    <p:sldId id="385" r:id="rId29"/>
    <p:sldId id="383" r:id="rId30"/>
    <p:sldId id="388" r:id="rId31"/>
    <p:sldId id="386" r:id="rId32"/>
    <p:sldId id="387" r:id="rId33"/>
    <p:sldId id="389" r:id="rId34"/>
    <p:sldId id="318" r:id="rId3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7952"/>
    <a:srgbClr val="362F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9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982842-E0E5-432B-88A5-763EDBC52C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E5DE04-CDD2-40A7-98BD-0BE3E0DCF1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D89955-6200-4406-BB5E-DFC3042E51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© 2021 The Timothy Group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C0B167-294F-4532-828F-09BC5BB45C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754669C-BAFD-45FA-92DB-B47E2EDD4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1304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© 2021 The Timothy Group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146C007-1C70-4287-870F-43C82D2C9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2119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6C007-1C70-4287-870F-43C82D2C9B68}" type="slidenum">
              <a:rPr lang="en-US" smtClean="0"/>
              <a:t>29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A8401DD-FA1B-4F98-B5AE-AF7FE23DB0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© 2021 The Timothy Group</a:t>
            </a:r>
          </a:p>
        </p:txBody>
      </p:sp>
    </p:spTree>
    <p:extLst>
      <p:ext uri="{BB962C8B-B14F-4D97-AF65-F5344CB8AC3E}">
        <p14:creationId xmlns:p14="http://schemas.microsoft.com/office/powerpoint/2010/main" val="3136548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6C007-1C70-4287-870F-43C82D2C9B68}" type="slidenum">
              <a:rPr lang="en-US" smtClean="0"/>
              <a:t>30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78ABE40-B819-4DC5-8CEB-5F878BB8BA5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© 2021 The Timothy Group</a:t>
            </a:r>
          </a:p>
        </p:txBody>
      </p:sp>
    </p:spTree>
    <p:extLst>
      <p:ext uri="{BB962C8B-B14F-4D97-AF65-F5344CB8AC3E}">
        <p14:creationId xmlns:p14="http://schemas.microsoft.com/office/powerpoint/2010/main" val="295645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6C007-1C70-4287-870F-43C82D2C9B68}" type="slidenum">
              <a:rPr lang="en-US" smtClean="0"/>
              <a:t>31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3AAFD47-196F-41EE-A87F-7759F042A37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© 2021 The Timothy Group</a:t>
            </a:r>
          </a:p>
        </p:txBody>
      </p:sp>
    </p:spTree>
    <p:extLst>
      <p:ext uri="{BB962C8B-B14F-4D97-AF65-F5344CB8AC3E}">
        <p14:creationId xmlns:p14="http://schemas.microsoft.com/office/powerpoint/2010/main" val="352426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6C007-1C70-4287-870F-43C82D2C9B68}" type="slidenum">
              <a:rPr lang="en-US" smtClean="0"/>
              <a:t>32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988B761-17D6-433C-B315-050F39ED9A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© 2021 The Timothy Group</a:t>
            </a:r>
          </a:p>
        </p:txBody>
      </p:sp>
    </p:spTree>
    <p:extLst>
      <p:ext uri="{BB962C8B-B14F-4D97-AF65-F5344CB8AC3E}">
        <p14:creationId xmlns:p14="http://schemas.microsoft.com/office/powerpoint/2010/main" val="3387339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6C007-1C70-4287-870F-43C82D2C9B68}" type="slidenum">
              <a:rPr lang="en-US" smtClean="0"/>
              <a:t>33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AD84AC7-FC37-4E37-9CD8-0C598C984B4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© 2021 The Timothy Group</a:t>
            </a:r>
          </a:p>
        </p:txBody>
      </p:sp>
    </p:spTree>
    <p:extLst>
      <p:ext uri="{BB962C8B-B14F-4D97-AF65-F5344CB8AC3E}">
        <p14:creationId xmlns:p14="http://schemas.microsoft.com/office/powerpoint/2010/main" val="3553339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440EA-8947-46C7-BCBA-C2F89A504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5654D-ACD4-4B6E-B2C2-88BCB75ED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F4F5C-B4B0-47B2-B405-E52B3E52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1B91-F87E-42B1-9D3E-443CE598D93E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EB6EB-1E8D-4C84-856B-D35A4FA3E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A1407-9671-4A24-A1DE-9C8A535D1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4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0E192-BDA9-4F5F-A488-BEF24D9AA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AE72A-4176-4877-9D06-BB49E948D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5785B-A587-4629-AC10-CE6C9CC52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685BF-931C-47FE-AB0F-9787434B8EFC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76A21-9D1B-4B9A-8A96-23A62DA56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70BB7-3DD5-46C9-9428-E57091AC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66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C87818-7A75-4135-A5F2-28FC66F8BB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2B7C5F-2AB6-4436-A38A-4B41A7BE8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5048B-8AFA-4B69-9DFE-9F011239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50859-C8ED-4902-9587-AF3EA9A96225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5340E-EE67-40A0-AEFF-1D02580B4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04534-D328-4C76-9C7C-7F8E47B6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BD0AB-50D1-4B8A-AE87-58AD61320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BDC67-9C76-4D6D-862F-BE6BD09D2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DE217-A3D2-4C7F-8E0C-45BBA8298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DEDE-52FE-4860-955D-C42A9758F204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47B6A-B1D9-4B25-997E-DAF2A7A2C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EBCFB-AA3E-496A-AB9D-27CB59B2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35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1EC7A-FDBB-49D4-8453-8C44F2C4E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5E507-71C1-4FF3-B6AD-7E4C1F815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B4037-4C2D-4CA6-B266-168FE4BDA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1D711-9E4A-4974-A66F-3D189F34AD38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953DE-52C8-404A-BEF6-7DD65B92E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EAAF-7708-4566-912C-50E253C17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63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F5A3F-ED13-47C9-BB76-A66E7ED3C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C0BE5-7023-4153-AD78-D742DA597F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C52B0-4033-41AD-B299-B6D871BB5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3579A-F52F-4D6A-AF20-4B8ABD32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4B431-8028-47D6-802D-D6B61CA2AD11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6C7E7-DAFF-4636-9B61-1E7FA0F4A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65C935-6FD5-469D-BC47-258CD6D2F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2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F572E-F74A-46F0-A849-53B9C7925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E15B7-B14A-4CE7-9F9F-31433319F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BF327-FB7E-4EE5-ABA6-1933DA271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E08C78-F4FB-45D1-B1AE-A5D20E0A3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6F021-4E1B-44E8-9B8A-19AAAE03B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243A43-A8CE-4865-9171-AE8F83284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05881-4D33-4C2C-9449-C8C70A20FC33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B31AD6-BDC5-4B52-A280-39FED4E8E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FBB13-2972-4D3F-9F32-B285421C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98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9B392-7841-49E7-ACC1-1CB237D7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589CBF-1BC8-4033-8038-A372B5AD5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9058-AFC3-4ACA-B746-45038B65DF4B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4AF278-381C-4770-9CDD-AE8595786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DBE75-9A13-43B2-BCAE-EDE6C20F4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27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ADA5C2-CEE8-4B2C-B512-E962FC0C3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2357-B2DC-428C-AA5C-AA6F51C11120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1B3E54-E235-4C13-9756-E9F5E778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4C8E9-9B55-4BB6-842F-8EDB0E5E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85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35B54-53F1-479C-A1C0-0E731845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D94EF-F875-4AEA-8278-3F8324E0B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AE0E6-5723-4C50-89BB-5E1D79F66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2F2805-1ACB-4D20-B3D0-A85EFDCDD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C0611-24C9-46EE-8C3C-3E71FBE1AB7D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EAB1B-469C-4CDD-A5EC-8BA9E26F9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381AC9-A038-493A-BD28-FE3530BF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64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2C41F-DD07-47DA-801A-D35B2A1C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4FF61C-CC12-44B1-BAD4-3230BC924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F4D9A-6A93-474D-994C-5D7AA0912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2781D-41FF-43AA-9264-2BF13597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6EE25-50F7-4ACE-A853-9795C1149406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E7E05-681E-44A3-8C3B-861F7E1F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B7E20-420C-4920-9532-EE5FE66FB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96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E36954-6AA5-48EB-85F4-717A9A0B5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372F9-4002-437D-9BE3-E9719221D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BE72D-E978-4FE5-BA80-A0CCAB63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3923D-0E93-4F2E-8A05-E5FF97F2FDB7}" type="datetime1">
              <a:rPr lang="en-US" smtClean="0"/>
              <a:t>2/15/2021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94C00-3B51-483F-B13D-CDACC1DB6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9C66C-BEAF-43EB-A464-B9A97BECB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55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roup-oo-people-having-a-meeting-1367276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ald_eagle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428287/friends-having-coffee-illustration" TargetMode="External"/><Relationship Id="rId2" Type="http://schemas.openxmlformats.org/officeDocument/2006/relationships/image" Target="../media/image15.1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home-office-workstation-office-336373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2000" y="1222214"/>
            <a:ext cx="5828384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Secrets of Maximum Major Donor Engagement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000" y="4959830"/>
            <a:ext cx="6122667" cy="1208141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>
                <a:solidFill>
                  <a:srgbClr val="362F50"/>
                </a:solidFill>
                <a:latin typeface="Century Gothic" panose="020B0502020202020204" pitchFamily="34" charset="0"/>
              </a:rPr>
              <a:t>Pat McLaughlin, President &amp; Founder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5961870" y="4572000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07092B-0D12-4EBD-8FEC-949E8F15D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976" y="5715478"/>
            <a:ext cx="3393691" cy="9049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A4B0BB-B0F4-4AC8-A2B8-73CE4D5D8C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3" r="9287"/>
          <a:stretch/>
        </p:blipFill>
        <p:spPr>
          <a:xfrm>
            <a:off x="0" y="0"/>
            <a:ext cx="5674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A5B2E8-6836-4A26-BC1B-E3F0BF88D2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539" t="21598" r="35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6975" y="4289395"/>
            <a:ext cx="7258050" cy="2966550"/>
          </a:xfrm>
        </p:spPr>
        <p:txBody>
          <a:bodyPr anchor="t">
            <a:noAutofit/>
          </a:bodyPr>
          <a:lstStyle/>
          <a:p>
            <a:r>
              <a:rPr lang="en-US" sz="6200" dirty="0">
                <a:solidFill>
                  <a:srgbClr val="9D7952"/>
                </a:solidFill>
                <a:latin typeface="Century Gothic" panose="020B0502020202020204" pitchFamily="34" charset="0"/>
              </a:rPr>
              <a:t>Some fundraising planning basics.</a:t>
            </a:r>
          </a:p>
        </p:txBody>
      </p:sp>
      <p:pic>
        <p:nvPicPr>
          <p:cNvPr id="9" name="Graphic 8" descr="Badge 3">
            <a:extLst>
              <a:ext uri="{FF2B5EF4-FFF2-40B4-BE49-F238E27FC236}">
                <a16:creationId xmlns:a16="http://schemas.microsoft.com/office/drawing/2014/main" id="{BB82E6A6-B5B8-4CDB-B225-08F476EE3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3848" y="232244"/>
            <a:ext cx="1840066" cy="184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FUNDRAISING PLANNING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EVENTS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937050"/>
            <a:ext cx="10236501" cy="3374697"/>
          </a:xfrm>
        </p:spPr>
        <p:txBody>
          <a:bodyPr>
            <a:noAutofit/>
          </a:bodyPr>
          <a:lstStyle/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Should you host a (virtual) mega-major donor event?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What makes (virtual) events successful?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Events vs. other donor engagements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CB9FD06-EE8D-4C79-BF06-DB87BDC30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732" y="6177032"/>
            <a:ext cx="1932599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3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FUNDRAISING PLANNING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TIMETABLES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937050"/>
            <a:ext cx="10775344" cy="3374697"/>
          </a:xfrm>
        </p:spPr>
        <p:txBody>
          <a:bodyPr>
            <a:noAutofit/>
          </a:bodyPr>
          <a:lstStyle/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How often to you reach out to mega-major donors?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Do you utilize a planning calendar and solicitation timetable?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99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BFD446-828A-498D-AEC2-4432DB9B4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4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1290" y="4344019"/>
            <a:ext cx="8485700" cy="2966550"/>
          </a:xfrm>
        </p:spPr>
        <p:txBody>
          <a:bodyPr anchor="t">
            <a:noAutofit/>
          </a:bodyPr>
          <a:lstStyle/>
          <a:p>
            <a:pPr algn="r"/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The 6R’s of donor engagement.</a:t>
            </a:r>
          </a:p>
        </p:txBody>
      </p:sp>
      <p:pic>
        <p:nvPicPr>
          <p:cNvPr id="9" name="Graphic 8" descr="Badge 4">
            <a:extLst>
              <a:ext uri="{FF2B5EF4-FFF2-40B4-BE49-F238E27FC236}">
                <a16:creationId xmlns:a16="http://schemas.microsoft.com/office/drawing/2014/main" id="{BB82E6A6-B5B8-4CDB-B225-08F476EE3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93848" y="232244"/>
            <a:ext cx="1840066" cy="184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OVERVIEW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AFA211-0240-44BD-9B8D-3B418273FDE1}"/>
              </a:ext>
            </a:extLst>
          </p:cNvPr>
          <p:cNvGrpSpPr/>
          <p:nvPr/>
        </p:nvGrpSpPr>
        <p:grpSpPr>
          <a:xfrm>
            <a:off x="1061356" y="3101771"/>
            <a:ext cx="2661557" cy="2935502"/>
            <a:chOff x="1061356" y="3101771"/>
            <a:chExt cx="2661557" cy="2935502"/>
          </a:xfrm>
        </p:grpSpPr>
        <p:sp>
          <p:nvSpPr>
            <p:cNvPr id="8" name="Flowchart: Or 7">
              <a:extLst>
                <a:ext uri="{FF2B5EF4-FFF2-40B4-BE49-F238E27FC236}">
                  <a16:creationId xmlns:a16="http://schemas.microsoft.com/office/drawing/2014/main" id="{7ED48B59-6EAD-4FC5-BBF2-AF6AF7303A75}"/>
                </a:ext>
              </a:extLst>
            </p:cNvPr>
            <p:cNvSpPr/>
            <p:nvPr/>
          </p:nvSpPr>
          <p:spPr>
            <a:xfrm>
              <a:off x="1224642" y="3101771"/>
              <a:ext cx="2334987" cy="2221340"/>
            </a:xfrm>
            <a:prstGeom prst="flowChartOr">
              <a:avLst/>
            </a:prstGeom>
            <a:solidFill>
              <a:schemeClr val="bg1"/>
            </a:solidFill>
            <a:ln>
              <a:solidFill>
                <a:srgbClr val="362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D564916-F6A7-49D8-87A0-7415F5C96D81}"/>
                </a:ext>
              </a:extLst>
            </p:cNvPr>
            <p:cNvSpPr txBox="1"/>
            <p:nvPr/>
          </p:nvSpPr>
          <p:spPr>
            <a:xfrm>
              <a:off x="1061356" y="5390942"/>
              <a:ext cx="2661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rPr>
                <a:t>Identify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67A486-6F63-4ABD-A155-D8C980BAF56A}"/>
              </a:ext>
            </a:extLst>
          </p:cNvPr>
          <p:cNvGrpSpPr/>
          <p:nvPr/>
        </p:nvGrpSpPr>
        <p:grpSpPr>
          <a:xfrm>
            <a:off x="4759778" y="2878279"/>
            <a:ext cx="2661558" cy="3091163"/>
            <a:chOff x="4759778" y="2878279"/>
            <a:chExt cx="2661558" cy="3091163"/>
          </a:xfrm>
        </p:grpSpPr>
        <p:sp>
          <p:nvSpPr>
            <p:cNvPr id="9" name="Sun 8">
              <a:extLst>
                <a:ext uri="{FF2B5EF4-FFF2-40B4-BE49-F238E27FC236}">
                  <a16:creationId xmlns:a16="http://schemas.microsoft.com/office/drawing/2014/main" id="{6FE1323A-2E8D-432F-9150-41D15F1946DA}"/>
                </a:ext>
              </a:extLst>
            </p:cNvPr>
            <p:cNvSpPr/>
            <p:nvPr/>
          </p:nvSpPr>
          <p:spPr>
            <a:xfrm rot="1391918">
              <a:off x="4759778" y="2878279"/>
              <a:ext cx="2661557" cy="2538351"/>
            </a:xfrm>
            <a:prstGeom prst="sun">
              <a:avLst/>
            </a:prstGeom>
            <a:solidFill>
              <a:schemeClr val="bg1"/>
            </a:solidFill>
            <a:ln>
              <a:solidFill>
                <a:srgbClr val="362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D65E0F7-B900-45EF-A7E6-CE7C895B845F}"/>
                </a:ext>
              </a:extLst>
            </p:cNvPr>
            <p:cNvSpPr txBox="1"/>
            <p:nvPr/>
          </p:nvSpPr>
          <p:spPr>
            <a:xfrm>
              <a:off x="4759779" y="5323111"/>
              <a:ext cx="2661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rPr>
                <a:t>Cultivate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BB88EB4-E9E2-42B1-B713-D9B42D6FB815}"/>
              </a:ext>
            </a:extLst>
          </p:cNvPr>
          <p:cNvGrpSpPr/>
          <p:nvPr/>
        </p:nvGrpSpPr>
        <p:grpSpPr>
          <a:xfrm>
            <a:off x="8469089" y="2971800"/>
            <a:ext cx="2661557" cy="3065472"/>
            <a:chOff x="8469089" y="2971800"/>
            <a:chExt cx="2661557" cy="3065472"/>
          </a:xfrm>
        </p:grpSpPr>
        <p:sp>
          <p:nvSpPr>
            <p:cNvPr id="10" name="Smiley Face 9">
              <a:extLst>
                <a:ext uri="{FF2B5EF4-FFF2-40B4-BE49-F238E27FC236}">
                  <a16:creationId xmlns:a16="http://schemas.microsoft.com/office/drawing/2014/main" id="{C09DF913-149F-4A0A-BB17-659C9A39B395}"/>
                </a:ext>
              </a:extLst>
            </p:cNvPr>
            <p:cNvSpPr/>
            <p:nvPr/>
          </p:nvSpPr>
          <p:spPr>
            <a:xfrm>
              <a:off x="8621488" y="2971800"/>
              <a:ext cx="2345874" cy="2351311"/>
            </a:xfrm>
            <a:prstGeom prst="smileyFace">
              <a:avLst/>
            </a:prstGeom>
            <a:solidFill>
              <a:schemeClr val="bg1"/>
            </a:solidFill>
            <a:ln>
              <a:solidFill>
                <a:srgbClr val="362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FE6380-D914-4C30-80E3-26421D318F71}"/>
                </a:ext>
              </a:extLst>
            </p:cNvPr>
            <p:cNvSpPr txBox="1"/>
            <p:nvPr/>
          </p:nvSpPr>
          <p:spPr>
            <a:xfrm>
              <a:off x="8469089" y="5390941"/>
              <a:ext cx="26615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rPr>
                <a:t>Solicit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845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RESEARCH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482709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AFF5E354-7DAF-4111-9C95-54AA387BE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795145"/>
            <a:ext cx="10726359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Who do you know? 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Utilize the </a:t>
            </a: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Link – Interest – Ability </a:t>
            </a: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method.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Look for stewardship focus, heart for ministry, appreciation for the work you do, and relationship openness.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Beware of stereotyping donor prospects.</a:t>
            </a: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97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RESEARCH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482709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AFF5E354-7DAF-4111-9C95-54AA387BE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937050"/>
            <a:ext cx="10589116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Segment your donor list.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Identify your </a:t>
            </a: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Top 50 – 100 </a:t>
            </a: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donors.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Utilize the </a:t>
            </a: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Top 10 – Next 20 </a:t>
            </a: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method.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Screen donors with </a:t>
            </a: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Wealth Engine</a:t>
            </a: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B95A-AABE-448B-A77B-B86D13FED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732" y="6177032"/>
            <a:ext cx="1932599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5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-728355"/>
            <a:ext cx="12191999" cy="2961957"/>
          </a:xfrm>
        </p:spPr>
        <p:txBody>
          <a:bodyPr anchor="b">
            <a:noAutofit/>
          </a:bodyPr>
          <a:lstStyle/>
          <a:p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WEALTH ENGINE SCREEN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endParaRPr lang="en-US" sz="6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BD9136-84C2-401D-8CD7-799348EAE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66261"/>
            <a:ext cx="6321163" cy="5181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7E2084-5EF0-4191-AFC9-2852A32B2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43421"/>
            <a:ext cx="5791200" cy="29619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0492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RELATIONSHIP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F9E19968-6149-4411-BF37-E68F50830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3083594"/>
            <a:ext cx="10589116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Cultivating donor relationships is key.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The donor relationship is a marriage between your mission and their values.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Know your donors (store contacts, birthdays, kids’ names, pets, interests, etc.)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4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RELATIONSHIP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05BD87-C5C6-49CB-8E36-1AC6BF1757FA}"/>
              </a:ext>
            </a:extLst>
          </p:cNvPr>
          <p:cNvGrpSpPr/>
          <p:nvPr/>
        </p:nvGrpSpPr>
        <p:grpSpPr>
          <a:xfrm>
            <a:off x="1441105" y="3999147"/>
            <a:ext cx="1869368" cy="2173054"/>
            <a:chOff x="8469089" y="2971800"/>
            <a:chExt cx="2661557" cy="3261781"/>
          </a:xfrm>
        </p:grpSpPr>
        <p:sp>
          <p:nvSpPr>
            <p:cNvPr id="12" name="Smiley Face 11">
              <a:extLst>
                <a:ext uri="{FF2B5EF4-FFF2-40B4-BE49-F238E27FC236}">
                  <a16:creationId xmlns:a16="http://schemas.microsoft.com/office/drawing/2014/main" id="{E7B7A718-D8A8-4E9B-805D-12EA9FBD38D4}"/>
                </a:ext>
              </a:extLst>
            </p:cNvPr>
            <p:cNvSpPr/>
            <p:nvPr/>
          </p:nvSpPr>
          <p:spPr>
            <a:xfrm>
              <a:off x="8621488" y="2971800"/>
              <a:ext cx="2345874" cy="2351311"/>
            </a:xfrm>
            <a:prstGeom prst="smileyFace">
              <a:avLst/>
            </a:prstGeom>
            <a:solidFill>
              <a:schemeClr val="bg1"/>
            </a:solidFill>
            <a:ln>
              <a:solidFill>
                <a:srgbClr val="9D7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6CFE70-615D-4051-93BD-E156A826FBF7}"/>
                </a:ext>
              </a:extLst>
            </p:cNvPr>
            <p:cNvSpPr txBox="1"/>
            <p:nvPr/>
          </p:nvSpPr>
          <p:spPr>
            <a:xfrm>
              <a:off x="8469089" y="5390941"/>
              <a:ext cx="2661557" cy="842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9D7952"/>
                  </a:solidFill>
                  <a:latin typeface="Century Gothic" panose="020B0502020202020204" pitchFamily="34" charset="0"/>
                </a:rPr>
                <a:t>Head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82527BC-952D-4286-8FC6-C770F538BC9F}"/>
              </a:ext>
            </a:extLst>
          </p:cNvPr>
          <p:cNvSpPr txBox="1"/>
          <p:nvPr/>
        </p:nvSpPr>
        <p:spPr>
          <a:xfrm>
            <a:off x="834270" y="2876941"/>
            <a:ext cx="8460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Major gifts require 3 components: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EA0FEA-00A2-4DE8-A6A0-739D7A17D3AC}"/>
              </a:ext>
            </a:extLst>
          </p:cNvPr>
          <p:cNvGrpSpPr/>
          <p:nvPr/>
        </p:nvGrpSpPr>
        <p:grpSpPr>
          <a:xfrm>
            <a:off x="4932874" y="3999146"/>
            <a:ext cx="1869368" cy="2173055"/>
            <a:chOff x="4779524" y="3868517"/>
            <a:chExt cx="2139043" cy="2501887"/>
          </a:xfrm>
        </p:grpSpPr>
        <p:sp>
          <p:nvSpPr>
            <p:cNvPr id="14" name="Heart 13">
              <a:extLst>
                <a:ext uri="{FF2B5EF4-FFF2-40B4-BE49-F238E27FC236}">
                  <a16:creationId xmlns:a16="http://schemas.microsoft.com/office/drawing/2014/main" id="{170B169A-C038-4B7B-9D6C-3F8DCA6F77E2}"/>
                </a:ext>
              </a:extLst>
            </p:cNvPr>
            <p:cNvSpPr/>
            <p:nvPr/>
          </p:nvSpPr>
          <p:spPr>
            <a:xfrm>
              <a:off x="4779524" y="3868517"/>
              <a:ext cx="2139043" cy="1855556"/>
            </a:xfrm>
            <a:prstGeom prst="hear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356527-BE83-4252-8E99-CEB6E5CB6E9E}"/>
                </a:ext>
              </a:extLst>
            </p:cNvPr>
            <p:cNvSpPr txBox="1"/>
            <p:nvPr/>
          </p:nvSpPr>
          <p:spPr>
            <a:xfrm>
              <a:off x="4836691" y="5724073"/>
              <a:ext cx="20247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Heart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8CFB6F-DFC2-45F4-B33B-0214F745F23A}"/>
              </a:ext>
            </a:extLst>
          </p:cNvPr>
          <p:cNvGrpSpPr/>
          <p:nvPr/>
        </p:nvGrpSpPr>
        <p:grpSpPr>
          <a:xfrm>
            <a:off x="7772399" y="3828286"/>
            <a:ext cx="3278213" cy="2348298"/>
            <a:chOff x="7507061" y="3693274"/>
            <a:chExt cx="3575956" cy="2625102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8C1B2C8C-B72E-4F26-9B22-B5B4EE9C1D63}"/>
                </a:ext>
              </a:extLst>
            </p:cNvPr>
            <p:cNvSpPr/>
            <p:nvPr/>
          </p:nvSpPr>
          <p:spPr>
            <a:xfrm>
              <a:off x="8146880" y="3693274"/>
              <a:ext cx="2662634" cy="1855556"/>
            </a:xfrm>
            <a:prstGeom prst="rightArrow">
              <a:avLst/>
            </a:prstGeom>
            <a:solidFill>
              <a:schemeClr val="bg1"/>
            </a:solidFill>
            <a:ln>
              <a:solidFill>
                <a:srgbClr val="362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D6A695-3EDC-440E-85BA-9BD68004629D}"/>
                </a:ext>
              </a:extLst>
            </p:cNvPr>
            <p:cNvSpPr txBox="1"/>
            <p:nvPr/>
          </p:nvSpPr>
          <p:spPr>
            <a:xfrm>
              <a:off x="7507061" y="5672045"/>
              <a:ext cx="35759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rPr>
                <a:t>Call To Action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38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593709"/>
            <a:ext cx="12192000" cy="2961957"/>
          </a:xfrm>
        </p:spPr>
        <p:txBody>
          <a:bodyPr anchor="b">
            <a:noAutofit/>
          </a:bodyPr>
          <a:lstStyle/>
          <a:p>
            <a:r>
              <a:rPr lang="en-US" dirty="0">
                <a:solidFill>
                  <a:srgbClr val="9D7952"/>
                </a:solidFill>
                <a:latin typeface="Century Gothic" panose="020B0502020202020204" pitchFamily="34" charset="0"/>
              </a:rPr>
              <a:t>Winning Donors’ Hearts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1997" y="1529536"/>
            <a:ext cx="9812215" cy="4017079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God, The Donor, &amp; You</a:t>
            </a:r>
          </a:p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Fundraising Facts</a:t>
            </a:r>
          </a:p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Fundraising Plan</a:t>
            </a:r>
          </a:p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Donor Engagement</a:t>
            </a:r>
          </a:p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Holy Boldness</a:t>
            </a:r>
          </a:p>
          <a:p>
            <a:pPr algn="l">
              <a:lnSpc>
                <a:spcPct val="200000"/>
              </a:lnSpc>
              <a:spcBef>
                <a:spcPts val="0"/>
              </a:spcBef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	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5181600" y="1614702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Badge 1">
            <a:extLst>
              <a:ext uri="{FF2B5EF4-FFF2-40B4-BE49-F238E27FC236}">
                <a16:creationId xmlns:a16="http://schemas.microsoft.com/office/drawing/2014/main" id="{076BAED8-2A1F-4D5F-919B-EBE9878DD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923" y="1714540"/>
            <a:ext cx="914400" cy="914400"/>
          </a:xfrm>
          <a:prstGeom prst="rect">
            <a:avLst/>
          </a:prstGeom>
        </p:spPr>
      </p:pic>
      <p:pic>
        <p:nvPicPr>
          <p:cNvPr id="8" name="Graphic 7" descr="Badge">
            <a:extLst>
              <a:ext uri="{FF2B5EF4-FFF2-40B4-BE49-F238E27FC236}">
                <a16:creationId xmlns:a16="http://schemas.microsoft.com/office/drawing/2014/main" id="{BA35EE80-94CC-4113-BD21-F961377CE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3923" y="2696375"/>
            <a:ext cx="914400" cy="914400"/>
          </a:xfrm>
          <a:prstGeom prst="rect">
            <a:avLst/>
          </a:prstGeom>
        </p:spPr>
      </p:pic>
      <p:pic>
        <p:nvPicPr>
          <p:cNvPr id="10" name="Graphic 9" descr="Badge 3">
            <a:extLst>
              <a:ext uri="{FF2B5EF4-FFF2-40B4-BE49-F238E27FC236}">
                <a16:creationId xmlns:a16="http://schemas.microsoft.com/office/drawing/2014/main" id="{B7B6C513-4BB6-4E4B-A294-8CE506CDE0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6333" y="3678210"/>
            <a:ext cx="914400" cy="914400"/>
          </a:xfrm>
          <a:prstGeom prst="rect">
            <a:avLst/>
          </a:prstGeom>
        </p:spPr>
      </p:pic>
      <p:pic>
        <p:nvPicPr>
          <p:cNvPr id="9" name="Graphic 8" descr="Badge 4">
            <a:extLst>
              <a:ext uri="{FF2B5EF4-FFF2-40B4-BE49-F238E27FC236}">
                <a16:creationId xmlns:a16="http://schemas.microsoft.com/office/drawing/2014/main" id="{104B9889-310A-43DB-8C28-93A8D33F0D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96333" y="4632215"/>
            <a:ext cx="914400" cy="914400"/>
          </a:xfrm>
          <a:prstGeom prst="rect">
            <a:avLst/>
          </a:prstGeom>
        </p:spPr>
      </p:pic>
      <p:pic>
        <p:nvPicPr>
          <p:cNvPr id="11" name="Graphic 10" descr="Badge 5">
            <a:extLst>
              <a:ext uri="{FF2B5EF4-FFF2-40B4-BE49-F238E27FC236}">
                <a16:creationId xmlns:a16="http://schemas.microsoft.com/office/drawing/2014/main" id="{4E876EA1-39F6-4D17-BB22-1F6AB3EC07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96333" y="5587632"/>
            <a:ext cx="914400" cy="914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2FB32C0-B174-4F24-9A2E-A612502DB56F}"/>
              </a:ext>
            </a:extLst>
          </p:cNvPr>
          <p:cNvGrpSpPr/>
          <p:nvPr/>
        </p:nvGrpSpPr>
        <p:grpSpPr>
          <a:xfrm>
            <a:off x="7154946" y="1529536"/>
            <a:ext cx="4732256" cy="4732256"/>
            <a:chOff x="7154946" y="1529536"/>
            <a:chExt cx="4732256" cy="4732256"/>
          </a:xfrm>
        </p:grpSpPr>
        <p:pic>
          <p:nvPicPr>
            <p:cNvPr id="12" name="Graphic 11" descr="Coffee">
              <a:extLst>
                <a:ext uri="{FF2B5EF4-FFF2-40B4-BE49-F238E27FC236}">
                  <a16:creationId xmlns:a16="http://schemas.microsoft.com/office/drawing/2014/main" id="{6E5A685E-24A3-4C2C-94FB-8A6153F3B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154946" y="1529536"/>
              <a:ext cx="4732256" cy="4732256"/>
            </a:xfrm>
            <a:prstGeom prst="rect">
              <a:avLst/>
            </a:prstGeom>
          </p:spPr>
        </p:pic>
        <p:sp>
          <p:nvSpPr>
            <p:cNvPr id="13" name="Heart 12">
              <a:extLst>
                <a:ext uri="{FF2B5EF4-FFF2-40B4-BE49-F238E27FC236}">
                  <a16:creationId xmlns:a16="http://schemas.microsoft.com/office/drawing/2014/main" id="{9CB0C1A4-3192-447C-B4D3-8207AB208C50}"/>
                </a:ext>
              </a:extLst>
            </p:cNvPr>
            <p:cNvSpPr/>
            <p:nvPr/>
          </p:nvSpPr>
          <p:spPr>
            <a:xfrm>
              <a:off x="8405724" y="4021229"/>
              <a:ext cx="1508291" cy="1389756"/>
            </a:xfrm>
            <a:prstGeom prst="heart">
              <a:avLst/>
            </a:prstGeom>
            <a:solidFill>
              <a:schemeClr val="bg1"/>
            </a:solidFill>
            <a:ln>
              <a:solidFill>
                <a:srgbClr val="9D7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984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REQUEST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C0093E5-6D35-4A09-8A0E-4C9064862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2095" y="2937050"/>
            <a:ext cx="1956064" cy="3374697"/>
          </a:xfrm>
        </p:spPr>
        <p:txBody>
          <a:bodyPr>
            <a:noAutofit/>
          </a:bodyPr>
          <a:lstStyle/>
          <a:p>
            <a:pPr algn="r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Who? </a:t>
            </a:r>
          </a:p>
          <a:p>
            <a:pPr algn="r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What? </a:t>
            </a:r>
            <a:endParaRPr lang="en-US" sz="3600" dirty="0">
              <a:solidFill>
                <a:srgbClr val="9D7952"/>
              </a:solidFill>
              <a:latin typeface="Century Gothic" panose="020B0502020202020204" pitchFamily="34" charset="0"/>
            </a:endParaRPr>
          </a:p>
          <a:p>
            <a:pPr algn="r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When? </a:t>
            </a:r>
          </a:p>
          <a:p>
            <a:pPr algn="r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Where? </a:t>
            </a:r>
            <a:endParaRPr lang="en-US" sz="3600" dirty="0">
              <a:solidFill>
                <a:srgbClr val="9D7952"/>
              </a:solidFill>
              <a:latin typeface="Century Gothic" panose="020B0502020202020204" pitchFamily="34" charset="0"/>
            </a:endParaRPr>
          </a:p>
          <a:p>
            <a:pPr algn="r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Why? </a:t>
            </a:r>
          </a:p>
          <a:p>
            <a:pPr algn="r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r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r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r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AD8E3B6-CB43-4669-8AD3-460693B4BBF9}"/>
              </a:ext>
            </a:extLst>
          </p:cNvPr>
          <p:cNvSpPr txBox="1">
            <a:spLocks/>
          </p:cNvSpPr>
          <p:nvPr/>
        </p:nvSpPr>
        <p:spPr>
          <a:xfrm>
            <a:off x="2736129" y="2937050"/>
            <a:ext cx="9373386" cy="3374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The right prospect.</a:t>
            </a:r>
          </a:p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The right project. The right gift amount.</a:t>
            </a:r>
          </a:p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The right time.</a:t>
            </a:r>
          </a:p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The right place. The kitchen table.</a:t>
            </a:r>
          </a:p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The right person. </a:t>
            </a: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70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REQUEST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2" descr="3">
            <a:extLst>
              <a:ext uri="{FF2B5EF4-FFF2-40B4-BE49-F238E27FC236}">
                <a16:creationId xmlns:a16="http://schemas.microsoft.com/office/drawing/2014/main" id="{77A3FE5C-34CE-4118-ADB3-180D8ED54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7546" b="15909"/>
          <a:stretch/>
        </p:blipFill>
        <p:spPr bwMode="auto">
          <a:xfrm>
            <a:off x="4403557" y="1270225"/>
            <a:ext cx="6670864" cy="5341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37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REQUEST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F3C0604-B625-4087-9CCF-669B376E0184}"/>
              </a:ext>
            </a:extLst>
          </p:cNvPr>
          <p:cNvSpPr txBox="1"/>
          <p:nvPr/>
        </p:nvSpPr>
        <p:spPr>
          <a:xfrm>
            <a:off x="834271" y="2895144"/>
            <a:ext cx="1027993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“I do not like to have anyone tell me what it is my duty to give. But I do like a person to say to me, ‘We are trying to raise $4,000,000, and are hoping you may be desirous of giving _____ dollars.’”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68F7DB-A754-4FC8-8C34-DCD88B4F36C6}"/>
              </a:ext>
            </a:extLst>
          </p:cNvPr>
          <p:cNvSpPr txBox="1"/>
          <p:nvPr/>
        </p:nvSpPr>
        <p:spPr>
          <a:xfrm>
            <a:off x="5974237" y="5714325"/>
            <a:ext cx="498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~John D. Rockefeller</a:t>
            </a:r>
          </a:p>
        </p:txBody>
      </p:sp>
    </p:spTree>
    <p:extLst>
      <p:ext uri="{BB962C8B-B14F-4D97-AF65-F5344CB8AC3E}">
        <p14:creationId xmlns:p14="http://schemas.microsoft.com/office/powerpoint/2010/main" val="86861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REQUEST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F3C0604-B625-4087-9CCF-669B376E0184}"/>
              </a:ext>
            </a:extLst>
          </p:cNvPr>
          <p:cNvSpPr txBox="1"/>
          <p:nvPr/>
        </p:nvSpPr>
        <p:spPr>
          <a:xfrm>
            <a:off x="834271" y="2895144"/>
            <a:ext cx="102799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362F50"/>
                </a:solidFill>
                <a:latin typeface="Century Gothic" panose="020B0502020202020204" pitchFamily="34" charset="0"/>
              </a:rPr>
              <a:t>“Based upon your understanding and appreciation for our ministry, would you consider a gift of $1,000,000?”</a:t>
            </a:r>
          </a:p>
        </p:txBody>
      </p:sp>
    </p:spTree>
    <p:extLst>
      <p:ext uri="{BB962C8B-B14F-4D97-AF65-F5344CB8AC3E}">
        <p14:creationId xmlns:p14="http://schemas.microsoft.com/office/powerpoint/2010/main" val="2376955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RECOGNIZE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178615-E260-4E65-B107-686D97375EA0}"/>
              </a:ext>
            </a:extLst>
          </p:cNvPr>
          <p:cNvGrpSpPr/>
          <p:nvPr/>
        </p:nvGrpSpPr>
        <p:grpSpPr>
          <a:xfrm>
            <a:off x="961527" y="3501146"/>
            <a:ext cx="2802122" cy="2123389"/>
            <a:chOff x="961527" y="3562704"/>
            <a:chExt cx="2802122" cy="2123389"/>
          </a:xfrm>
        </p:grpSpPr>
        <p:sp>
          <p:nvSpPr>
            <p:cNvPr id="7" name="Rectangle: Folded Corner 6">
              <a:extLst>
                <a:ext uri="{FF2B5EF4-FFF2-40B4-BE49-F238E27FC236}">
                  <a16:creationId xmlns:a16="http://schemas.microsoft.com/office/drawing/2014/main" id="{620A48C7-35C5-4DD5-A7BD-3EDA8BD3A427}"/>
                </a:ext>
              </a:extLst>
            </p:cNvPr>
            <p:cNvSpPr/>
            <p:nvPr/>
          </p:nvSpPr>
          <p:spPr>
            <a:xfrm>
              <a:off x="961527" y="3562704"/>
              <a:ext cx="2802121" cy="2123389"/>
            </a:xfrm>
            <a:prstGeom prst="foldedCorner">
              <a:avLst/>
            </a:prstGeom>
            <a:noFill/>
            <a:ln>
              <a:solidFill>
                <a:srgbClr val="9D7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9D7952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46B3C4-9056-4ED1-A1D6-CE07F5816C0D}"/>
                </a:ext>
              </a:extLst>
            </p:cNvPr>
            <p:cNvSpPr txBox="1"/>
            <p:nvPr/>
          </p:nvSpPr>
          <p:spPr>
            <a:xfrm>
              <a:off x="961527" y="4116565"/>
              <a:ext cx="28021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362F50"/>
                  </a:solidFill>
                  <a:latin typeface="Bradley Hand ITC" panose="03070402050302030203" pitchFamily="66" charset="0"/>
                </a:rPr>
                <a:t>Thank you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0EA4A3-61EB-4862-8CEA-1DE2513F37A0}"/>
              </a:ext>
            </a:extLst>
          </p:cNvPr>
          <p:cNvGrpSpPr/>
          <p:nvPr/>
        </p:nvGrpSpPr>
        <p:grpSpPr>
          <a:xfrm>
            <a:off x="4543915" y="3284218"/>
            <a:ext cx="3104169" cy="2249464"/>
            <a:chOff x="4543916" y="3376554"/>
            <a:chExt cx="3104169" cy="2249464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id="{17715237-11F6-4ED1-A829-F31B7F91AFD6}"/>
                </a:ext>
              </a:extLst>
            </p:cNvPr>
            <p:cNvSpPr/>
            <p:nvPr/>
          </p:nvSpPr>
          <p:spPr>
            <a:xfrm rot="401991">
              <a:off x="4543916" y="3376554"/>
              <a:ext cx="3104169" cy="2249464"/>
            </a:xfrm>
            <a:prstGeom prst="wedgeEllipseCallout">
              <a:avLst/>
            </a:prstGeom>
            <a:noFill/>
            <a:ln>
              <a:solidFill>
                <a:srgbClr val="362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89F935-9380-465F-8170-FFEF8E446D29}"/>
                </a:ext>
              </a:extLst>
            </p:cNvPr>
            <p:cNvSpPr txBox="1"/>
            <p:nvPr/>
          </p:nvSpPr>
          <p:spPr>
            <a:xfrm>
              <a:off x="5272038" y="3778011"/>
              <a:ext cx="16479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362F50"/>
                  </a:solidFill>
                  <a:latin typeface="Curlz MT" panose="04040404050702020202" pitchFamily="82" charset="0"/>
                </a:rPr>
                <a:t>Thank you!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88826F8-3F8D-4478-A59D-9B4D39175F10}"/>
              </a:ext>
            </a:extLst>
          </p:cNvPr>
          <p:cNvGrpSpPr/>
          <p:nvPr/>
        </p:nvGrpSpPr>
        <p:grpSpPr>
          <a:xfrm>
            <a:off x="8428352" y="2728805"/>
            <a:ext cx="2802121" cy="2895730"/>
            <a:chOff x="8428352" y="2790363"/>
            <a:chExt cx="2802121" cy="2895730"/>
          </a:xfrm>
        </p:grpSpPr>
        <p:sp>
          <p:nvSpPr>
            <p:cNvPr id="8" name="Action Button: Go Forward or Next 7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1A0081F2-FF78-475A-93FC-B30CADF948CA}"/>
                </a:ext>
              </a:extLst>
            </p:cNvPr>
            <p:cNvSpPr/>
            <p:nvPr/>
          </p:nvSpPr>
          <p:spPr>
            <a:xfrm>
              <a:off x="8428353" y="3562703"/>
              <a:ext cx="2802120" cy="2123390"/>
            </a:xfrm>
            <a:prstGeom prst="actionButtonForwardNext">
              <a:avLst/>
            </a:prstGeom>
            <a:noFill/>
            <a:ln>
              <a:solidFill>
                <a:srgbClr val="362F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17B1C3E-F416-4554-982D-85FABD6449E1}"/>
                </a:ext>
              </a:extLst>
            </p:cNvPr>
            <p:cNvSpPr txBox="1"/>
            <p:nvPr/>
          </p:nvSpPr>
          <p:spPr>
            <a:xfrm>
              <a:off x="8428352" y="2790363"/>
              <a:ext cx="280211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solidFill>
                    <a:srgbClr val="362F50"/>
                  </a:solidFill>
                  <a:latin typeface="+mj-lt"/>
                </a:rPr>
                <a:t>Thank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632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3">
            <a:extLst>
              <a:ext uri="{FF2B5EF4-FFF2-40B4-BE49-F238E27FC236}">
                <a16:creationId xmlns:a16="http://schemas.microsoft.com/office/drawing/2014/main" id="{9A51D514-4158-438D-863D-AF70F6827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782514" y="1525451"/>
            <a:ext cx="6675074" cy="4809362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C6DF25-5BF9-4C1F-AABF-ED3C81417DA7}"/>
              </a:ext>
            </a:extLst>
          </p:cNvPr>
          <p:cNvSpPr txBox="1"/>
          <p:nvPr/>
        </p:nvSpPr>
        <p:spPr>
          <a:xfrm>
            <a:off x="702095" y="2938106"/>
            <a:ext cx="40804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Donors are both customers and salespeople.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RECRUIT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9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RECRUIT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3DE1536B-F651-4258-8620-A9A81B1BF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69" y="3083594"/>
            <a:ext cx="5641945" cy="3374697"/>
          </a:xfrm>
        </p:spPr>
        <p:txBody>
          <a:bodyPr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“Let me get this straight. I’m a little old lady with money and you want me to ask other little old ladies for money?”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0C0E04C-7525-4D61-94B7-3CD528B12B78}"/>
              </a:ext>
            </a:extLst>
          </p:cNvPr>
          <p:cNvGrpSpPr/>
          <p:nvPr/>
        </p:nvGrpSpPr>
        <p:grpSpPr>
          <a:xfrm>
            <a:off x="7114032" y="2973131"/>
            <a:ext cx="3521884" cy="2961957"/>
            <a:chOff x="7114032" y="2973131"/>
            <a:chExt cx="3521884" cy="2961957"/>
          </a:xfrm>
        </p:grpSpPr>
        <p:sp>
          <p:nvSpPr>
            <p:cNvPr id="20" name="Heart 19">
              <a:extLst>
                <a:ext uri="{FF2B5EF4-FFF2-40B4-BE49-F238E27FC236}">
                  <a16:creationId xmlns:a16="http://schemas.microsoft.com/office/drawing/2014/main" id="{62FFD11E-7771-4480-BFD8-BFD3E55B960D}"/>
                </a:ext>
              </a:extLst>
            </p:cNvPr>
            <p:cNvSpPr/>
            <p:nvPr/>
          </p:nvSpPr>
          <p:spPr>
            <a:xfrm>
              <a:off x="7114032" y="2973131"/>
              <a:ext cx="3521884" cy="2961957"/>
            </a:xfrm>
            <a:prstGeom prst="hear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C4195C-FB81-4204-A489-2D339BF7DA47}"/>
                </a:ext>
              </a:extLst>
            </p:cNvPr>
            <p:cNvSpPr txBox="1"/>
            <p:nvPr/>
          </p:nvSpPr>
          <p:spPr>
            <a:xfrm>
              <a:off x="7237753" y="3729799"/>
              <a:ext cx="322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“Yes, I can do that.”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100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DONOR ENGAGEMENT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REPORT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112B58F7-83A5-47D3-86EF-490A47CDAF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937050"/>
            <a:ext cx="7383755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How is the gift being used?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What is the eternal impact?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Share stories of how their gift is making a difference.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Share answered prayer.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Graphic 2" descr="Present">
            <a:extLst>
              <a:ext uri="{FF2B5EF4-FFF2-40B4-BE49-F238E27FC236}">
                <a16:creationId xmlns:a16="http://schemas.microsoft.com/office/drawing/2014/main" id="{FE26683A-44D3-4B58-9F35-61E4AC8D3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4704" y="1534997"/>
            <a:ext cx="3505201" cy="35052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1113E9-C0A9-453E-8E96-9131A6D05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7732" y="6177032"/>
            <a:ext cx="1932599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BFD446-828A-498D-AEC2-4432DB9B41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1025" b="8722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833" y="3708932"/>
            <a:ext cx="4475746" cy="1175563"/>
          </a:xfrm>
        </p:spPr>
        <p:txBody>
          <a:bodyPr anchor="t">
            <a:noAutofit/>
          </a:bodyPr>
          <a:lstStyle/>
          <a:p>
            <a:pPr algn="r"/>
            <a:r>
              <a:rPr lang="en-US" sz="8000" dirty="0">
                <a:solidFill>
                  <a:srgbClr val="9D7952"/>
                </a:solidFill>
                <a:latin typeface="Century Gothic" panose="020B0502020202020204" pitchFamily="34" charset="0"/>
              </a:rPr>
              <a:t>Holy Boldness</a:t>
            </a:r>
          </a:p>
        </p:txBody>
      </p:sp>
      <p:pic>
        <p:nvPicPr>
          <p:cNvPr id="9" name="Graphic 8" descr="Badge 5">
            <a:extLst>
              <a:ext uri="{FF2B5EF4-FFF2-40B4-BE49-F238E27FC236}">
                <a16:creationId xmlns:a16="http://schemas.microsoft.com/office/drawing/2014/main" id="{BB82E6A6-B5B8-4CDB-B225-08F476EE3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3848" y="232244"/>
            <a:ext cx="1840066" cy="184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1143071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HOLY BOLDNESS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4400" dirty="0">
                <a:solidFill>
                  <a:srgbClr val="362F50"/>
                </a:solidFill>
                <a:latin typeface="Century Gothic" panose="020B0502020202020204" pitchFamily="34" charset="0"/>
              </a:rPr>
              <a:t>SCHEDULE APPOINTMENT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160947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7A50A3E8-1A9A-4F80-9839-ED57C77EB6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584318"/>
            <a:ext cx="10589116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Thank them.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Update them. 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Share your excitement.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Offer a glimpse of the vision.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Cover them in prayer.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Ask for a face-to-face (virtual) meeting.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Graphic 4" descr="Monthly calendar">
            <a:extLst>
              <a:ext uri="{FF2B5EF4-FFF2-40B4-BE49-F238E27FC236}">
                <a16:creationId xmlns:a16="http://schemas.microsoft.com/office/drawing/2014/main" id="{9A5118EB-1A49-4395-B912-8F4249E6D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29891" y="1718034"/>
            <a:ext cx="3533481" cy="353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2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0EE0F7-2722-4CCE-8B79-DA73EBB4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86" r="12420" b="27904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pic>
        <p:nvPicPr>
          <p:cNvPr id="9" name="Graphic 8" descr="Badge 1">
            <a:extLst>
              <a:ext uri="{FF2B5EF4-FFF2-40B4-BE49-F238E27FC236}">
                <a16:creationId xmlns:a16="http://schemas.microsoft.com/office/drawing/2014/main" id="{BB82E6A6-B5B8-4CDB-B225-08F476EE3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3848" y="232244"/>
            <a:ext cx="1840066" cy="184006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40E2AE8-A1E3-4EC5-A349-33D4CE27CFCE}"/>
              </a:ext>
            </a:extLst>
          </p:cNvPr>
          <p:cNvSpPr txBox="1">
            <a:spLocks/>
          </p:cNvSpPr>
          <p:nvPr/>
        </p:nvSpPr>
        <p:spPr>
          <a:xfrm>
            <a:off x="2901831" y="1823482"/>
            <a:ext cx="6388335" cy="23781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6800" b="0" i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80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God, </a:t>
            </a:r>
          </a:p>
          <a:p>
            <a:r>
              <a:rPr lang="en-US" sz="80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the donor and you.</a:t>
            </a:r>
          </a:p>
        </p:txBody>
      </p:sp>
    </p:spTree>
    <p:extLst>
      <p:ext uri="{BB962C8B-B14F-4D97-AF65-F5344CB8AC3E}">
        <p14:creationId xmlns:p14="http://schemas.microsoft.com/office/powerpoint/2010/main" val="180387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934726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HOLY BOLDNESS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4400" dirty="0">
                <a:solidFill>
                  <a:srgbClr val="362F50"/>
                </a:solidFill>
                <a:latin typeface="Century Gothic" panose="020B0502020202020204" pitchFamily="34" charset="0"/>
              </a:rPr>
              <a:t>THE ASK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380866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9AE4F4FF-D650-470E-A8A0-0301E02D7649}"/>
              </a:ext>
            </a:extLst>
          </p:cNvPr>
          <p:cNvSpPr txBox="1">
            <a:spLocks/>
          </p:cNvSpPr>
          <p:nvPr/>
        </p:nvSpPr>
        <p:spPr>
          <a:xfrm>
            <a:off x="834270" y="2789785"/>
            <a:ext cx="10589116" cy="3374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Share your gift proposal.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Will you pray?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Will you give?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Will you friend-raise?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Will you remember us in your estate?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Graphic 4" descr="Present">
            <a:extLst>
              <a:ext uri="{FF2B5EF4-FFF2-40B4-BE49-F238E27FC236}">
                <a16:creationId xmlns:a16="http://schemas.microsoft.com/office/drawing/2014/main" id="{39A53ACE-8605-4383-BC51-72352A633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82758" y="1528114"/>
            <a:ext cx="3505201" cy="35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9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HOLY BOLDNESS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4400" dirty="0">
                <a:solidFill>
                  <a:srgbClr val="362F50"/>
                </a:solidFill>
                <a:latin typeface="Century Gothic" panose="020B0502020202020204" pitchFamily="34" charset="0"/>
              </a:rPr>
              <a:t>FOLLOW-UP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>
            <a:extLst>
              <a:ext uri="{FF2B5EF4-FFF2-40B4-BE49-F238E27FC236}">
                <a16:creationId xmlns:a16="http://schemas.microsoft.com/office/drawing/2014/main" id="{8748C0A9-634E-43A4-9BD3-43567105D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789785"/>
            <a:ext cx="8356864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Answer questions.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Share additional information.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Check on their gift decision.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Pray together.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C9F4FC-8681-4F8D-ADD4-EC1B82B73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732" y="6177032"/>
            <a:ext cx="1932599" cy="512108"/>
          </a:xfrm>
          <a:prstGeom prst="rect">
            <a:avLst/>
          </a:prstGeom>
        </p:spPr>
      </p:pic>
      <p:sp>
        <p:nvSpPr>
          <p:cNvPr id="4" name="Heart 3">
            <a:extLst>
              <a:ext uri="{FF2B5EF4-FFF2-40B4-BE49-F238E27FC236}">
                <a16:creationId xmlns:a16="http://schemas.microsoft.com/office/drawing/2014/main" id="{E02D9F42-88CC-4F7E-98FF-CB8E989991FA}"/>
              </a:ext>
            </a:extLst>
          </p:cNvPr>
          <p:cNvSpPr/>
          <p:nvPr/>
        </p:nvSpPr>
        <p:spPr>
          <a:xfrm>
            <a:off x="8121469" y="2118681"/>
            <a:ext cx="3236261" cy="3226317"/>
          </a:xfrm>
          <a:prstGeom prst="heart">
            <a:avLst/>
          </a:prstGeom>
          <a:noFill/>
          <a:ln>
            <a:solidFill>
              <a:srgbClr val="9D79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2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127" y="-1005082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HOLY BOLDNESS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4400" dirty="0">
                <a:solidFill>
                  <a:srgbClr val="362F50"/>
                </a:solidFill>
                <a:latin typeface="Century Gothic" panose="020B0502020202020204" pitchFamily="34" charset="0"/>
              </a:rPr>
              <a:t>STRENGTHEN RELATIONSHIPS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206842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>
            <a:extLst>
              <a:ext uri="{FF2B5EF4-FFF2-40B4-BE49-F238E27FC236}">
                <a16:creationId xmlns:a16="http://schemas.microsoft.com/office/drawing/2014/main" id="{8748C0A9-634E-43A4-9BD3-43567105D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69" y="2541033"/>
            <a:ext cx="10937184" cy="3374697"/>
          </a:xfrm>
        </p:spPr>
        <p:txBody>
          <a:bodyPr>
            <a:noAutofit/>
          </a:bodyPr>
          <a:lstStyle/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Make personal contact (if permitted).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Make phone or virtual contact.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Email, text, or personal message.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Follow, connect, and like/share posts on social media.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Send handwritten notes &amp; special occasion cards.</a:t>
            </a:r>
          </a:p>
          <a:p>
            <a:pPr marL="571500" indent="-5715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l">
              <a:spcAft>
                <a:spcPts val="600"/>
              </a:spcAft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00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-84678"/>
            <a:ext cx="12191999" cy="1436801"/>
          </a:xfrm>
        </p:spPr>
        <p:txBody>
          <a:bodyPr anchor="b">
            <a:noAutofit/>
          </a:bodyPr>
          <a:lstStyle/>
          <a:p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HOLY BOLDNESS</a:t>
            </a:r>
            <a:endParaRPr lang="en-US" sz="44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5061321" y="1641359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>
            <a:extLst>
              <a:ext uri="{FF2B5EF4-FFF2-40B4-BE49-F238E27FC236}">
                <a16:creationId xmlns:a16="http://schemas.microsoft.com/office/drawing/2014/main" id="{8748C0A9-634E-43A4-9BD3-43567105D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66" y="2092233"/>
            <a:ext cx="10282909" cy="3374697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"Once we are prayerfully committed to placing our whole trust in God, and have become clear that we are concerned only for the Kingdom; once we have learned to love the rich for who they are rather than what they have; and once we believe that we have something of great value to give them, then we will have no trouble at all in asking someone for a large sum of money."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4FD29C-8BBA-4570-A702-064668CE304E}"/>
              </a:ext>
            </a:extLst>
          </p:cNvPr>
          <p:cNvSpPr txBox="1"/>
          <p:nvPr/>
        </p:nvSpPr>
        <p:spPr>
          <a:xfrm>
            <a:off x="4602345" y="5917803"/>
            <a:ext cx="2987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9D7952"/>
                </a:solidFill>
                <a:latin typeface="Century Gothic" panose="020B0502020202020204" pitchFamily="34" charset="0"/>
              </a:rPr>
              <a:t>~Henry Nouwen~</a:t>
            </a:r>
          </a:p>
        </p:txBody>
      </p:sp>
    </p:spTree>
    <p:extLst>
      <p:ext uri="{BB962C8B-B14F-4D97-AF65-F5344CB8AC3E}">
        <p14:creationId xmlns:p14="http://schemas.microsoft.com/office/powerpoint/2010/main" val="93036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2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C526D66-3621-4347-B1EF-342CBF4D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3466"/>
            <a:ext cx="5393770" cy="6374535"/>
          </a:xfrm>
          <a:custGeom>
            <a:avLst/>
            <a:gdLst>
              <a:gd name="connsiteX0" fmla="*/ 2047752 w 5393770"/>
              <a:gd name="connsiteY0" fmla="*/ 0 h 6374535"/>
              <a:gd name="connsiteX1" fmla="*/ 5393770 w 5393770"/>
              <a:gd name="connsiteY1" fmla="*/ 3346018 h 6374535"/>
              <a:gd name="connsiteX2" fmla="*/ 3642663 w 5393770"/>
              <a:gd name="connsiteY2" fmla="*/ 6288190 h 6374535"/>
              <a:gd name="connsiteX3" fmla="*/ 3463422 w 5393770"/>
              <a:gd name="connsiteY3" fmla="*/ 6374535 h 6374535"/>
              <a:gd name="connsiteX4" fmla="*/ 624279 w 5393770"/>
              <a:gd name="connsiteY4" fmla="*/ 6374535 h 6374535"/>
              <a:gd name="connsiteX5" fmla="*/ 382249 w 5393770"/>
              <a:gd name="connsiteY5" fmla="*/ 6248727 h 6374535"/>
              <a:gd name="connsiteX6" fmla="*/ 143729 w 5393770"/>
              <a:gd name="connsiteY6" fmla="*/ 6097845 h 6374535"/>
              <a:gd name="connsiteX7" fmla="*/ 0 w 5393770"/>
              <a:gd name="connsiteY7" fmla="*/ 5989017 h 6374535"/>
              <a:gd name="connsiteX8" fmla="*/ 0 w 5393770"/>
              <a:gd name="connsiteY8" fmla="*/ 703020 h 6374535"/>
              <a:gd name="connsiteX9" fmla="*/ 143728 w 5393770"/>
              <a:gd name="connsiteY9" fmla="*/ 594191 h 6374535"/>
              <a:gd name="connsiteX10" fmla="*/ 2047752 w 5393770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93770" h="6374535">
                <a:moveTo>
                  <a:pt x="2047752" y="0"/>
                </a:moveTo>
                <a:cubicBezTo>
                  <a:pt x="3895707" y="0"/>
                  <a:pt x="5393770" y="1498063"/>
                  <a:pt x="5393770" y="3346018"/>
                </a:cubicBezTo>
                <a:cubicBezTo>
                  <a:pt x="5393770" y="4616487"/>
                  <a:pt x="4685701" y="5721578"/>
                  <a:pt x="3642663" y="6288190"/>
                </a:cubicBezTo>
                <a:lnTo>
                  <a:pt x="3463422" y="6374535"/>
                </a:lnTo>
                <a:lnTo>
                  <a:pt x="624279" y="6374535"/>
                </a:lnTo>
                <a:lnTo>
                  <a:pt x="382249" y="6248727"/>
                </a:lnTo>
                <a:cubicBezTo>
                  <a:pt x="300507" y="6201724"/>
                  <a:pt x="220937" y="6151368"/>
                  <a:pt x="143729" y="6097845"/>
                </a:cubicBezTo>
                <a:lnTo>
                  <a:pt x="0" y="5989017"/>
                </a:lnTo>
                <a:lnTo>
                  <a:pt x="0" y="703020"/>
                </a:lnTo>
                <a:lnTo>
                  <a:pt x="143728" y="594191"/>
                </a:lnTo>
                <a:cubicBezTo>
                  <a:pt x="684187" y="219535"/>
                  <a:pt x="1340332" y="0"/>
                  <a:pt x="204775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193166D-DDF1-4F9A-A786-A7AEF537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7373"/>
            <a:ext cx="5229863" cy="6210629"/>
          </a:xfrm>
          <a:custGeom>
            <a:avLst/>
            <a:gdLst>
              <a:gd name="connsiteX0" fmla="*/ 2047751 w 5229863"/>
              <a:gd name="connsiteY0" fmla="*/ 0 h 6210629"/>
              <a:gd name="connsiteX1" fmla="*/ 5229863 w 5229863"/>
              <a:gd name="connsiteY1" fmla="*/ 3182112 h 6210629"/>
              <a:gd name="connsiteX2" fmla="*/ 3286373 w 5229863"/>
              <a:gd name="connsiteY2" fmla="*/ 6114158 h 6210629"/>
              <a:gd name="connsiteX3" fmla="*/ 3022794 w 5229863"/>
              <a:gd name="connsiteY3" fmla="*/ 6210629 h 6210629"/>
              <a:gd name="connsiteX4" fmla="*/ 1077939 w 5229863"/>
              <a:gd name="connsiteY4" fmla="*/ 6210629 h 6210629"/>
              <a:gd name="connsiteX5" fmla="*/ 953634 w 5229863"/>
              <a:gd name="connsiteY5" fmla="*/ 6171135 h 6210629"/>
              <a:gd name="connsiteX6" fmla="*/ 23632 w 5229863"/>
              <a:gd name="connsiteY6" fmla="*/ 5637585 h 6210629"/>
              <a:gd name="connsiteX7" fmla="*/ 0 w 5229863"/>
              <a:gd name="connsiteY7" fmla="*/ 5616107 h 6210629"/>
              <a:gd name="connsiteX8" fmla="*/ 0 w 5229863"/>
              <a:gd name="connsiteY8" fmla="*/ 748118 h 6210629"/>
              <a:gd name="connsiteX9" fmla="*/ 23632 w 5229863"/>
              <a:gd name="connsiteY9" fmla="*/ 726640 h 6210629"/>
              <a:gd name="connsiteX10" fmla="*/ 2047751 w 5229863"/>
              <a:gd name="connsiteY10" fmla="*/ 0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29863" h="6210629">
                <a:moveTo>
                  <a:pt x="2047751" y="0"/>
                </a:moveTo>
                <a:cubicBezTo>
                  <a:pt x="3805183" y="0"/>
                  <a:pt x="5229863" y="1424680"/>
                  <a:pt x="5229863" y="3182112"/>
                </a:cubicBezTo>
                <a:cubicBezTo>
                  <a:pt x="5229863" y="4500186"/>
                  <a:pt x="4428481" y="5631087"/>
                  <a:pt x="3286373" y="6114158"/>
                </a:cubicBezTo>
                <a:lnTo>
                  <a:pt x="3022794" y="6210629"/>
                </a:lnTo>
                <a:lnTo>
                  <a:pt x="1077939" y="6210629"/>
                </a:lnTo>
                <a:lnTo>
                  <a:pt x="953634" y="6171135"/>
                </a:lnTo>
                <a:cubicBezTo>
                  <a:pt x="612471" y="6046219"/>
                  <a:pt x="298661" y="5864559"/>
                  <a:pt x="23632" y="5637585"/>
                </a:cubicBezTo>
                <a:lnTo>
                  <a:pt x="0" y="5616107"/>
                </a:lnTo>
                <a:lnTo>
                  <a:pt x="0" y="748118"/>
                </a:lnTo>
                <a:lnTo>
                  <a:pt x="23632" y="726640"/>
                </a:lnTo>
                <a:cubicBezTo>
                  <a:pt x="573689" y="272693"/>
                  <a:pt x="1278875" y="0"/>
                  <a:pt x="204775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4EE7214-AC05-465E-A501-65AA04EF5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98355" y="2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01A869-25AD-4105-AC73-D4DBE0E6A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808" y="403006"/>
            <a:ext cx="3086768" cy="82571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CD52919-F686-45CE-BD9C-17581AEE54B7}"/>
              </a:ext>
            </a:extLst>
          </p:cNvPr>
          <p:cNvSpPr/>
          <p:nvPr/>
        </p:nvSpPr>
        <p:spPr>
          <a:xfrm>
            <a:off x="7750228" y="2513994"/>
            <a:ext cx="4711962" cy="4642145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D1911B-24F5-49B3-A123-8CEFAF677AE8}"/>
              </a:ext>
            </a:extLst>
          </p:cNvPr>
          <p:cNvSpPr txBox="1"/>
          <p:nvPr/>
        </p:nvSpPr>
        <p:spPr>
          <a:xfrm>
            <a:off x="297200" y="3327546"/>
            <a:ext cx="39829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Please reach out anytime to chat.</a:t>
            </a:r>
          </a:p>
          <a:p>
            <a:pPr algn="ctr"/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solidFill>
                  <a:srgbClr val="362F50"/>
                </a:solidFill>
                <a:latin typeface="Century Gothic" panose="020B0502020202020204" pitchFamily="34" charset="0"/>
              </a:rPr>
              <a:t>Pat 616.437-5508</a:t>
            </a:r>
          </a:p>
          <a:p>
            <a:pPr algn="ctr"/>
            <a:endParaRPr lang="en-US" sz="32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1245F2-12DF-44C6-A6A1-0FE0B86FCF87}"/>
              </a:ext>
            </a:extLst>
          </p:cNvPr>
          <p:cNvSpPr txBox="1"/>
          <p:nvPr/>
        </p:nvSpPr>
        <p:spPr>
          <a:xfrm>
            <a:off x="138230" y="2174323"/>
            <a:ext cx="4419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9D7952"/>
                </a:solidFill>
                <a:latin typeface="Century Gothic" panose="020B0502020202020204" pitchFamily="34" charset="0"/>
              </a:rPr>
              <a:t>QUESTIONS?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17F32-E60A-4AF6-BB41-0960DBB9D418}"/>
              </a:ext>
            </a:extLst>
          </p:cNvPr>
          <p:cNvSpPr txBox="1"/>
          <p:nvPr/>
        </p:nvSpPr>
        <p:spPr>
          <a:xfrm>
            <a:off x="8317618" y="3670733"/>
            <a:ext cx="35771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9D7952"/>
                </a:solidFill>
                <a:latin typeface="Century Gothic" panose="020B0502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759735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505416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GOD, THE DONOR, &amp; YOU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GOD REIGNS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1" y="3152091"/>
            <a:ext cx="6203137" cy="3374697"/>
          </a:xfrm>
        </p:spPr>
        <p:txBody>
          <a:bodyPr>
            <a:noAutofit/>
          </a:bodyPr>
          <a:lstStyle/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God blesses us abundantly. (2 Cor 9:8)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God answers our prayers. Ask, seek, and knock. (Matthew 7: 7-12)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6459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Heart 4">
            <a:extLst>
              <a:ext uri="{FF2B5EF4-FFF2-40B4-BE49-F238E27FC236}">
                <a16:creationId xmlns:a16="http://schemas.microsoft.com/office/drawing/2014/main" id="{69275E09-9439-4C7E-87C7-EFE5877BE810}"/>
              </a:ext>
            </a:extLst>
          </p:cNvPr>
          <p:cNvSpPr/>
          <p:nvPr/>
        </p:nvSpPr>
        <p:spPr>
          <a:xfrm>
            <a:off x="7315199" y="2381226"/>
            <a:ext cx="3740872" cy="3374697"/>
          </a:xfrm>
          <a:prstGeom prst="heart">
            <a:avLst/>
          </a:prstGeom>
          <a:solidFill>
            <a:schemeClr val="bg1"/>
          </a:solidFill>
          <a:ln>
            <a:solidFill>
              <a:srgbClr val="9D79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D79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95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72342" y="2586534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66FC32-4099-4B87-9F7D-8EC0A9EE2E8D}"/>
              </a:ext>
            </a:extLst>
          </p:cNvPr>
          <p:cNvGrpSpPr/>
          <p:nvPr/>
        </p:nvGrpSpPr>
        <p:grpSpPr>
          <a:xfrm>
            <a:off x="8683488" y="3118255"/>
            <a:ext cx="3313413" cy="2389568"/>
            <a:chOff x="7870784" y="907304"/>
            <a:chExt cx="3313413" cy="2389568"/>
          </a:xfrm>
        </p:grpSpPr>
        <p:sp>
          <p:nvSpPr>
            <p:cNvPr id="10" name="Subtitle 4">
              <a:extLst>
                <a:ext uri="{FF2B5EF4-FFF2-40B4-BE49-F238E27FC236}">
                  <a16:creationId xmlns:a16="http://schemas.microsoft.com/office/drawing/2014/main" id="{B5B8CFE6-835C-4819-B0ED-5C771CAE0B76}"/>
                </a:ext>
              </a:extLst>
            </p:cNvPr>
            <p:cNvSpPr txBox="1">
              <a:spLocks/>
            </p:cNvSpPr>
            <p:nvPr/>
          </p:nvSpPr>
          <p:spPr>
            <a:xfrm>
              <a:off x="7870784" y="2688586"/>
              <a:ext cx="3313413" cy="6082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2">
                <a:spcBef>
                  <a:spcPts val="1000"/>
                </a:spcBef>
              </a:pPr>
              <a:r>
                <a: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rPr>
                <a:t>Businesses</a:t>
              </a:r>
            </a:p>
            <a:p>
              <a:pPr marL="742950" indent="-742950" algn="l">
                <a:buFont typeface="Arial" panose="020B0604020202020204" pitchFamily="34" charset="0"/>
                <a:buChar char="•"/>
              </a:pPr>
              <a:endParaRPr lang="en-US" sz="3600" dirty="0">
                <a:solidFill>
                  <a:srgbClr val="362F50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27CACD6-79EF-4690-9D5F-D4027D0DFDE9}"/>
                </a:ext>
              </a:extLst>
            </p:cNvPr>
            <p:cNvGrpSpPr/>
            <p:nvPr/>
          </p:nvGrpSpPr>
          <p:grpSpPr>
            <a:xfrm>
              <a:off x="8560166" y="907304"/>
              <a:ext cx="1892968" cy="1858480"/>
              <a:chOff x="8560166" y="907304"/>
              <a:chExt cx="1892968" cy="1858480"/>
            </a:xfrm>
          </p:grpSpPr>
          <p:sp>
            <p:nvSpPr>
              <p:cNvPr id="9" name="Action Button: Go Home 8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CE0AB566-E9E1-4283-9162-8BB0675AFD17}"/>
                  </a:ext>
                </a:extLst>
              </p:cNvPr>
              <p:cNvSpPr/>
              <p:nvPr/>
            </p:nvSpPr>
            <p:spPr>
              <a:xfrm>
                <a:off x="8560166" y="907304"/>
                <a:ext cx="1892968" cy="1858480"/>
              </a:xfrm>
              <a:prstGeom prst="actionButtonHom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5FF63C-DEFC-4EE7-B4B7-67C6BC4CFE81}"/>
                  </a:ext>
                </a:extLst>
              </p:cNvPr>
              <p:cNvSpPr txBox="1"/>
              <p:nvPr/>
            </p:nvSpPr>
            <p:spPr>
              <a:xfrm>
                <a:off x="8999165" y="1376915"/>
                <a:ext cx="1056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5%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75AF18-FAB3-4774-AE5B-6A35955A266C}"/>
              </a:ext>
            </a:extLst>
          </p:cNvPr>
          <p:cNvGrpSpPr/>
          <p:nvPr/>
        </p:nvGrpSpPr>
        <p:grpSpPr>
          <a:xfrm>
            <a:off x="2761286" y="3104183"/>
            <a:ext cx="3923818" cy="2435404"/>
            <a:chOff x="7565582" y="3328234"/>
            <a:chExt cx="3923818" cy="2435404"/>
          </a:xfrm>
        </p:grpSpPr>
        <p:sp>
          <p:nvSpPr>
            <p:cNvPr id="12" name="Subtitle 4">
              <a:extLst>
                <a:ext uri="{FF2B5EF4-FFF2-40B4-BE49-F238E27FC236}">
                  <a16:creationId xmlns:a16="http://schemas.microsoft.com/office/drawing/2014/main" id="{69A78DAC-AFF3-4D74-8E4F-717D5626B070}"/>
                </a:ext>
              </a:extLst>
            </p:cNvPr>
            <p:cNvSpPr txBox="1">
              <a:spLocks/>
            </p:cNvSpPr>
            <p:nvPr/>
          </p:nvSpPr>
          <p:spPr>
            <a:xfrm>
              <a:off x="7565582" y="5155352"/>
              <a:ext cx="3923818" cy="6082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2">
                <a:spcBef>
                  <a:spcPts val="1000"/>
                </a:spcBef>
              </a:pPr>
              <a:r>
                <a: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rPr>
                <a:t>Foundations</a:t>
              </a:r>
            </a:p>
            <a:p>
              <a:pPr marL="742950" indent="-742950" algn="l">
                <a:buFont typeface="Arial" panose="020B0604020202020204" pitchFamily="34" charset="0"/>
                <a:buChar char="•"/>
              </a:pPr>
              <a:endParaRPr lang="en-US" sz="3600" dirty="0">
                <a:solidFill>
                  <a:srgbClr val="362F50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9845EF5-B0AC-4B32-852F-59DF637856CA}"/>
                </a:ext>
              </a:extLst>
            </p:cNvPr>
            <p:cNvGrpSpPr/>
            <p:nvPr/>
          </p:nvGrpSpPr>
          <p:grpSpPr>
            <a:xfrm>
              <a:off x="8561005" y="3328234"/>
              <a:ext cx="1892968" cy="1858480"/>
              <a:chOff x="8561005" y="3328234"/>
              <a:chExt cx="1892968" cy="1858480"/>
            </a:xfrm>
          </p:grpSpPr>
          <p:sp>
            <p:nvSpPr>
              <p:cNvPr id="7" name="Action Button: Go Home 6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81D6DB1E-C836-43A7-9EAD-5377A4391BBC}"/>
                  </a:ext>
                </a:extLst>
              </p:cNvPr>
              <p:cNvSpPr/>
              <p:nvPr/>
            </p:nvSpPr>
            <p:spPr>
              <a:xfrm>
                <a:off x="8561005" y="3328234"/>
                <a:ext cx="1892968" cy="1858480"/>
              </a:xfrm>
              <a:prstGeom prst="actionButtonHom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8230735-CC05-4653-9D86-C915F53EE860}"/>
                  </a:ext>
                </a:extLst>
              </p:cNvPr>
              <p:cNvSpPr txBox="1"/>
              <p:nvPr/>
            </p:nvSpPr>
            <p:spPr>
              <a:xfrm>
                <a:off x="8976502" y="3808880"/>
                <a:ext cx="1056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17%</a:t>
                </a: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62DBB4-E2DE-4E29-B907-CE968607DD15}"/>
              </a:ext>
            </a:extLst>
          </p:cNvPr>
          <p:cNvGrpSpPr/>
          <p:nvPr/>
        </p:nvGrpSpPr>
        <p:grpSpPr>
          <a:xfrm>
            <a:off x="303948" y="3118255"/>
            <a:ext cx="2989751" cy="2389568"/>
            <a:chOff x="4401742" y="926027"/>
            <a:chExt cx="2989751" cy="2389568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DA93968-89F9-414C-96C6-4182EC896A03}"/>
                </a:ext>
              </a:extLst>
            </p:cNvPr>
            <p:cNvGrpSpPr/>
            <p:nvPr/>
          </p:nvGrpSpPr>
          <p:grpSpPr>
            <a:xfrm>
              <a:off x="4401742" y="926027"/>
              <a:ext cx="2989751" cy="2389568"/>
              <a:chOff x="4401742" y="926027"/>
              <a:chExt cx="2989751" cy="2389568"/>
            </a:xfrm>
          </p:grpSpPr>
          <p:sp>
            <p:nvSpPr>
              <p:cNvPr id="3" name="Action Button: Go Home 2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AF483C50-0E66-40C2-82DF-5ADCF7F5C169}"/>
                  </a:ext>
                </a:extLst>
              </p:cNvPr>
              <p:cNvSpPr/>
              <p:nvPr/>
            </p:nvSpPr>
            <p:spPr>
              <a:xfrm>
                <a:off x="4970136" y="926027"/>
                <a:ext cx="1892968" cy="1858480"/>
              </a:xfrm>
              <a:prstGeom prst="actionButtonHom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C0855E9-37E3-4671-A968-90FBB0EB3694}"/>
                  </a:ext>
                </a:extLst>
              </p:cNvPr>
              <p:cNvSpPr txBox="1"/>
              <p:nvPr/>
            </p:nvSpPr>
            <p:spPr>
              <a:xfrm>
                <a:off x="4401742" y="2669264"/>
                <a:ext cx="29897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latin typeface="Century Gothic" panose="020B0502020202020204" pitchFamily="34" charset="0"/>
                  </a:rPr>
                  <a:t>Individuals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421D04-BE02-46AC-B97D-73BDD04040D8}"/>
                </a:ext>
              </a:extLst>
            </p:cNvPr>
            <p:cNvSpPr txBox="1"/>
            <p:nvPr/>
          </p:nvSpPr>
          <p:spPr>
            <a:xfrm>
              <a:off x="5377684" y="1393602"/>
              <a:ext cx="1056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69%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DB4F4FD-3DBE-4EB3-9D9B-B233D50241E1}"/>
              </a:ext>
            </a:extLst>
          </p:cNvPr>
          <p:cNvGrpSpPr/>
          <p:nvPr/>
        </p:nvGrpSpPr>
        <p:grpSpPr>
          <a:xfrm>
            <a:off x="6231668" y="3104183"/>
            <a:ext cx="2585862" cy="2449133"/>
            <a:chOff x="4623689" y="3482840"/>
            <a:chExt cx="2585862" cy="244913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B1C629D-9539-4AE9-B15E-D7BF95B6E302}"/>
                </a:ext>
              </a:extLst>
            </p:cNvPr>
            <p:cNvGrpSpPr/>
            <p:nvPr/>
          </p:nvGrpSpPr>
          <p:grpSpPr>
            <a:xfrm>
              <a:off x="4623689" y="3482840"/>
              <a:ext cx="2585862" cy="2449133"/>
              <a:chOff x="4626292" y="3296872"/>
              <a:chExt cx="2585862" cy="2449133"/>
            </a:xfrm>
          </p:grpSpPr>
          <p:sp>
            <p:nvSpPr>
              <p:cNvPr id="11" name="Subtitle 4">
                <a:extLst>
                  <a:ext uri="{FF2B5EF4-FFF2-40B4-BE49-F238E27FC236}">
                    <a16:creationId xmlns:a16="http://schemas.microsoft.com/office/drawing/2014/main" id="{E95958BB-146C-4926-9F75-861BB911AD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26292" y="5137719"/>
                <a:ext cx="2585862" cy="60828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2">
                  <a:spcBef>
                    <a:spcPts val="1000"/>
                  </a:spcBef>
                </a:pPr>
                <a:r>
                  <a:rPr lang="en-US" sz="3600" dirty="0">
                    <a:solidFill>
                      <a:srgbClr val="362F50"/>
                    </a:solidFill>
                    <a:latin typeface="Century Gothic" panose="020B0502020202020204" pitchFamily="34" charset="0"/>
                  </a:rPr>
                  <a:t>Bequests</a:t>
                </a:r>
              </a:p>
              <a:p>
                <a:pPr algn="l"/>
                <a:endParaRPr lang="en-US" sz="3600" dirty="0">
                  <a:solidFill>
                    <a:srgbClr val="362F5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" name="Action Button: Go Home 7">
                <a:hlinkClick r:id="" action="ppaction://noaction" highlightClick="1"/>
                <a:extLst>
                  <a:ext uri="{FF2B5EF4-FFF2-40B4-BE49-F238E27FC236}">
                    <a16:creationId xmlns:a16="http://schemas.microsoft.com/office/drawing/2014/main" id="{174E8B65-BE24-40E0-B45F-4AD1F840E847}"/>
                  </a:ext>
                </a:extLst>
              </p:cNvPr>
              <p:cNvSpPr/>
              <p:nvPr/>
            </p:nvSpPr>
            <p:spPr>
              <a:xfrm>
                <a:off x="4970136" y="3296872"/>
                <a:ext cx="1892968" cy="1858480"/>
              </a:xfrm>
              <a:prstGeom prst="actionButtonHom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562B279-5006-47D7-B6DD-544D0048CC3C}"/>
                </a:ext>
              </a:extLst>
            </p:cNvPr>
            <p:cNvSpPr txBox="1"/>
            <p:nvPr/>
          </p:nvSpPr>
          <p:spPr>
            <a:xfrm>
              <a:off x="5401844" y="3970386"/>
              <a:ext cx="10566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10%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423EFEEA-A656-4329-9D37-AEC560092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505416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GOD, THE DONOR, &amp; YOU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DONORS GIVE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0311A9-DD8C-4F5F-99A8-EB295CEDCB1A}"/>
              </a:ext>
            </a:extLst>
          </p:cNvPr>
          <p:cNvSpPr txBox="1"/>
          <p:nvPr/>
        </p:nvSpPr>
        <p:spPr>
          <a:xfrm>
            <a:off x="7773196" y="6323518"/>
            <a:ext cx="34030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entury Gothic" panose="020B0502020202020204" pitchFamily="34" charset="0"/>
              </a:rPr>
              <a:t>Source: Giving USA Foundation 2019</a:t>
            </a:r>
          </a:p>
        </p:txBody>
      </p:sp>
    </p:spTree>
    <p:extLst>
      <p:ext uri="{BB962C8B-B14F-4D97-AF65-F5344CB8AC3E}">
        <p14:creationId xmlns:p14="http://schemas.microsoft.com/office/powerpoint/2010/main" val="305026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505416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GOD, THE DONOR, &amp; YOU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 err="1">
                <a:solidFill>
                  <a:srgbClr val="362F50"/>
                </a:solidFill>
                <a:latin typeface="Century Gothic" panose="020B0502020202020204" pitchFamily="34" charset="0"/>
              </a:rPr>
              <a:t>YOU</a:t>
            </a: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 ASK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3152091"/>
            <a:ext cx="9827445" cy="3374697"/>
          </a:xfrm>
        </p:spPr>
        <p:txBody>
          <a:bodyPr>
            <a:noAutofit/>
          </a:bodyPr>
          <a:lstStyle/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If you fail to plan, you are planning to fail. (Benjamin Franklin)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Your job is to connect God’s people to God’s work through your institution and invite them to give.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6459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20FF580-8B41-462B-B578-6A7FC9BBF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732" y="6177032"/>
            <a:ext cx="1932599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17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A5B2E8-6836-4A26-BC1B-E3F0BF88D2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437" t="7401" r="522" b="183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8" descr="Badge">
            <a:extLst>
              <a:ext uri="{FF2B5EF4-FFF2-40B4-BE49-F238E27FC236}">
                <a16:creationId xmlns:a16="http://schemas.microsoft.com/office/drawing/2014/main" id="{BB82E6A6-B5B8-4CDB-B225-08F476EE3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04796" y="173721"/>
            <a:ext cx="1938532" cy="193853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6641CF-79B1-4FB0-8B63-4C36E935FBB3}"/>
              </a:ext>
            </a:extLst>
          </p:cNvPr>
          <p:cNvSpPr txBox="1">
            <a:spLocks/>
          </p:cNvSpPr>
          <p:nvPr/>
        </p:nvSpPr>
        <p:spPr>
          <a:xfrm>
            <a:off x="3993842" y="1502229"/>
            <a:ext cx="6447644" cy="27076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lang="en-US" sz="6800" b="0" i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l"/>
            <a:r>
              <a:rPr lang="en-US" sz="7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</a:p>
          <a:p>
            <a:pPr algn="l"/>
            <a:r>
              <a:rPr lang="en-US" sz="7200" cap="none" dirty="0">
                <a:solidFill>
                  <a:schemeClr val="bg1"/>
                </a:solidFill>
                <a:latin typeface="Century Gothic" panose="020B0502020202020204" pitchFamily="34" charset="0"/>
              </a:rPr>
              <a:t>fundraising facts.</a:t>
            </a:r>
          </a:p>
        </p:txBody>
      </p:sp>
    </p:spTree>
    <p:extLst>
      <p:ext uri="{BB962C8B-B14F-4D97-AF65-F5344CB8AC3E}">
        <p14:creationId xmlns:p14="http://schemas.microsoft.com/office/powerpoint/2010/main" val="397912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505416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FUNDRAISING FACTS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DOLLAR$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3152091"/>
            <a:ext cx="9827445" cy="3374697"/>
          </a:xfrm>
        </p:spPr>
        <p:txBody>
          <a:bodyPr>
            <a:noAutofit/>
          </a:bodyPr>
          <a:lstStyle/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Bigger dollars add up faster.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You’ve got to fish in the right ponds.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Mega-major donors account for </a:t>
            </a:r>
            <a:r>
              <a:rPr lang="en-US" sz="3600" dirty="0">
                <a:solidFill>
                  <a:srgbClr val="9D7952"/>
                </a:solidFill>
                <a:latin typeface="Century Gothic" panose="020B0502020202020204" pitchFamily="34" charset="0"/>
              </a:rPr>
              <a:t>90%</a:t>
            </a:r>
            <a:r>
              <a:rPr lang="en-US" sz="3600" dirty="0">
                <a:solidFill>
                  <a:srgbClr val="362F50"/>
                </a:solidFill>
                <a:latin typeface="Century Gothic" panose="020B0502020202020204" pitchFamily="34" charset="0"/>
              </a:rPr>
              <a:t> of your campaign dollars.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6459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20FF580-8B41-462B-B578-6A7FC9BBF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732" y="6177032"/>
            <a:ext cx="1932599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6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2C9BC-7183-4AE0-A13D-E594EBC4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095" y="-728355"/>
            <a:ext cx="11689369" cy="2961957"/>
          </a:xfrm>
        </p:spPr>
        <p:txBody>
          <a:bodyPr anchor="b">
            <a:noAutofit/>
          </a:bodyPr>
          <a:lstStyle/>
          <a:p>
            <a:pPr algn="l"/>
            <a: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  <a:t>FUNDRAISING FACTS</a:t>
            </a:r>
            <a:br>
              <a:rPr lang="en-US" sz="6600" dirty="0">
                <a:solidFill>
                  <a:srgbClr val="9D7952"/>
                </a:solidFill>
                <a:latin typeface="Century Gothic" panose="020B0502020202020204" pitchFamily="34" charset="0"/>
              </a:rPr>
            </a:br>
            <a:r>
              <a:rPr lang="en-US" sz="6600" dirty="0">
                <a:solidFill>
                  <a:srgbClr val="362F50"/>
                </a:solidFill>
                <a:latin typeface="Century Gothic" panose="020B0502020202020204" pitchFamily="34" charset="0"/>
              </a:rPr>
              <a:t>HISTORY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EF4AB7-55F3-48CC-926E-54884F8C8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270" y="2937050"/>
            <a:ext cx="10628387" cy="3374697"/>
          </a:xfrm>
        </p:spPr>
        <p:txBody>
          <a:bodyPr>
            <a:noAutofit/>
          </a:bodyPr>
          <a:lstStyle/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362F50"/>
                </a:solidFill>
                <a:latin typeface="Century Gothic" panose="020B0502020202020204" pitchFamily="34" charset="0"/>
              </a:rPr>
              <a:t>The first major donor campaign took place during the Exodus. (Exodus 25)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362F50"/>
                </a:solidFill>
                <a:latin typeface="Century Gothic" panose="020B0502020202020204" pitchFamily="34" charset="0"/>
              </a:rPr>
              <a:t>The bible is rich with stories and scripture related to asking and fundraising. 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rgbClr val="362F50"/>
                </a:solidFill>
                <a:latin typeface="Century Gothic" panose="020B0502020202020204" pitchFamily="34" charset="0"/>
              </a:rPr>
              <a:t>Seek encouragement from Elijah &amp; the Widow, The Friend at Midnight, and Nehemiah.</a:t>
            </a: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4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400" dirty="0">
              <a:solidFill>
                <a:srgbClr val="362F50"/>
              </a:solidFill>
              <a:latin typeface="Century Gothic" panose="020B0502020202020204" pitchFamily="34" charset="0"/>
            </a:endParaRPr>
          </a:p>
          <a:p>
            <a:pPr marL="457200" indent="-45720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400" dirty="0">
              <a:solidFill>
                <a:srgbClr val="362F5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0C4F3-9CFE-48E9-8CBE-DADA5CFC0AAB}"/>
              </a:ext>
            </a:extLst>
          </p:cNvPr>
          <p:cNvCxnSpPr>
            <a:cxnSpLocks/>
          </p:cNvCxnSpPr>
          <p:nvPr/>
        </p:nvCxnSpPr>
        <p:spPr>
          <a:xfrm>
            <a:off x="834270" y="2531695"/>
            <a:ext cx="1828800" cy="0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3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2387</TotalTime>
  <Words>928</Words>
  <Application>Microsoft Office PowerPoint</Application>
  <PresentationFormat>Widescreen</PresentationFormat>
  <Paragraphs>181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Bradley Hand ITC</vt:lpstr>
      <vt:lpstr>Calibri</vt:lpstr>
      <vt:lpstr>Calibri Light</vt:lpstr>
      <vt:lpstr>Century Gothic</vt:lpstr>
      <vt:lpstr>Curlz MT</vt:lpstr>
      <vt:lpstr>Office Theme</vt:lpstr>
      <vt:lpstr>Secrets of Maximum Major Donor Engagement</vt:lpstr>
      <vt:lpstr>Winning Donors’ Hearts</vt:lpstr>
      <vt:lpstr>PowerPoint Presentation</vt:lpstr>
      <vt:lpstr>GOD, THE DONOR, &amp; YOU GOD REIGNS</vt:lpstr>
      <vt:lpstr>GOD, THE DONOR, &amp; YOU DONORS GIVE</vt:lpstr>
      <vt:lpstr>GOD, THE DONOR, &amp; YOU YOU ASK</vt:lpstr>
      <vt:lpstr>PowerPoint Presentation</vt:lpstr>
      <vt:lpstr>FUNDRAISING FACTS DOLLAR$</vt:lpstr>
      <vt:lpstr>FUNDRAISING FACTS HISTORY</vt:lpstr>
      <vt:lpstr>Some fundraising planning basics.</vt:lpstr>
      <vt:lpstr>FUNDRAISING PLANNING EVENTS</vt:lpstr>
      <vt:lpstr>FUNDRAISING PLANNING TIMETABLES</vt:lpstr>
      <vt:lpstr>The 6R’s of donor engagement.</vt:lpstr>
      <vt:lpstr>DONOR ENGAGEMENT OVERVIEW</vt:lpstr>
      <vt:lpstr>DONOR ENGAGEMENT RESEARCH</vt:lpstr>
      <vt:lpstr>DONOR ENGAGEMENT RESEARCH</vt:lpstr>
      <vt:lpstr>WEALTH ENGINE SCREEN </vt:lpstr>
      <vt:lpstr>DONOR ENGAGEMENT RELATIONSHIP</vt:lpstr>
      <vt:lpstr>DONOR ENGAGEMENT RELATIONSHIP</vt:lpstr>
      <vt:lpstr>DONOR ENGAGEMENT REQUEST</vt:lpstr>
      <vt:lpstr>DONOR ENGAGEMENT REQUEST</vt:lpstr>
      <vt:lpstr>DONOR ENGAGEMENT REQUEST</vt:lpstr>
      <vt:lpstr>DONOR ENGAGEMENT REQUEST</vt:lpstr>
      <vt:lpstr>DONOR ENGAGEMENT RECOGNIZE</vt:lpstr>
      <vt:lpstr>DONOR ENGAGEMENT RECRUIT</vt:lpstr>
      <vt:lpstr>DONOR ENGAGEMENT RECRUIT</vt:lpstr>
      <vt:lpstr>DONOR ENGAGEMENT REPORT</vt:lpstr>
      <vt:lpstr>Holy Boldness</vt:lpstr>
      <vt:lpstr>HOLY BOLDNESS SCHEDULE APPOINTMENT</vt:lpstr>
      <vt:lpstr>HOLY BOLDNESS THE ASK</vt:lpstr>
      <vt:lpstr>HOLY BOLDNESS FOLLOW-UP</vt:lpstr>
      <vt:lpstr>HOLY BOLDNESS STRENGTHEN RELATIONSHIPS</vt:lpstr>
      <vt:lpstr>HOLY BOLDNESS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Energize Your Annual Fundraising Game Plan</dc:title>
  <dc:creator>Pamela Jacobs</dc:creator>
  <cp:lastModifiedBy>Darby Blanchard</cp:lastModifiedBy>
  <cp:revision>250</cp:revision>
  <cp:lastPrinted>2021-02-12T23:18:40Z</cp:lastPrinted>
  <dcterms:created xsi:type="dcterms:W3CDTF">2020-07-21T13:55:11Z</dcterms:created>
  <dcterms:modified xsi:type="dcterms:W3CDTF">2021-02-16T01:08:09Z</dcterms:modified>
</cp:coreProperties>
</file>