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5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35B482B5-93B8-7F43-AF0B-98790D1C4427}" type="datetimeFigureOut">
              <a:rPr lang="en-US" smtClean="0"/>
              <a:t>2/5/17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7C33362C-5189-1A46-99DE-94F39572E56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jessup.edu/religiousliberty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hyperlink" Target="http://www.gallup.com/poll/201731/lgbt-identification-rises.aspx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Freedom of Conscience &amp; the Challenges of LGBTQ Rights</a:t>
            </a:r>
            <a:br>
              <a:rPr lang="en-US" dirty="0"/>
            </a:br>
            <a:r>
              <a:rPr lang="en-US" dirty="0"/>
              <a:t>Presenter: </a:t>
            </a:r>
            <a:r>
              <a:rPr lang="en-US" dirty="0" smtClean="0"/>
              <a:t>Dr. John </a:t>
            </a:r>
            <a:r>
              <a:rPr lang="en-US" dirty="0"/>
              <a:t>Jackson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William Jessup University</a:t>
            </a:r>
          </a:p>
          <a:p>
            <a:r>
              <a:rPr lang="de-DE" dirty="0" smtClean="0"/>
              <a:t>© Dr. John Jackson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25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Fairness for All Legislation (connect with ADF-Alliance Defending Freedom; Greg Baylor)</a:t>
            </a:r>
            <a:endParaRPr lang="en-US" sz="4000" dirty="0"/>
          </a:p>
          <a:p>
            <a:pPr marL="0" indent="0">
              <a:buNone/>
            </a:pPr>
            <a:r>
              <a:rPr lang="en-US" sz="4000" dirty="0" smtClean="0">
                <a:hlinkClick r:id="rId2"/>
              </a:rPr>
              <a:t>   www.jessup.edu/religiousliberty</a:t>
            </a:r>
            <a:endParaRPr lang="en-US" sz="40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85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hope to do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Understanding </a:t>
            </a:r>
            <a:r>
              <a:rPr lang="en-US" dirty="0"/>
              <a:t>the issues at stake</a:t>
            </a:r>
            <a:br>
              <a:rPr lang="en-US" dirty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Pressures </a:t>
            </a:r>
            <a:r>
              <a:rPr lang="en-US" dirty="0"/>
              <a:t>toward compromise and compliance</a:t>
            </a:r>
            <a:br>
              <a:rPr lang="en-US" dirty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Strategic options to consider</a:t>
            </a:r>
            <a:br>
              <a:rPr lang="en-US" dirty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Kingdoms in conflict – insights &amp; counsel</a:t>
            </a:r>
          </a:p>
        </p:txBody>
      </p:sp>
    </p:spTree>
    <p:extLst>
      <p:ext uri="{BB962C8B-B14F-4D97-AF65-F5344CB8AC3E}">
        <p14:creationId xmlns:p14="http://schemas.microsoft.com/office/powerpoint/2010/main" val="2293260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Issues at Stake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Loss </a:t>
            </a:r>
            <a:r>
              <a:rPr lang="en-US" smtClean="0"/>
              <a:t>of defining </a:t>
            </a:r>
            <a:r>
              <a:rPr lang="en-US"/>
              <a:t>m</a:t>
            </a:r>
            <a:r>
              <a:rPr lang="en-US" smtClean="0"/>
              <a:t>oral </a:t>
            </a:r>
            <a:r>
              <a:rPr lang="en-US" dirty="0"/>
              <a:t>c</a:t>
            </a:r>
            <a:r>
              <a:rPr lang="en-US" smtClean="0"/>
              <a:t>enter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Denial of Judeo-Christian worldview</a:t>
            </a:r>
          </a:p>
          <a:p>
            <a:pPr marL="0" indent="0">
              <a:buNone/>
            </a:pPr>
            <a:r>
              <a:rPr lang="en-US" dirty="0" smtClean="0"/>
              <a:t>Further diminishment of Biblical Authority</a:t>
            </a:r>
          </a:p>
          <a:p>
            <a:pPr marL="0" indent="0">
              <a:buNone/>
            </a:pPr>
            <a:r>
              <a:rPr lang="en-US" dirty="0" smtClean="0"/>
              <a:t>Challenge of cultural connection</a:t>
            </a:r>
          </a:p>
          <a:p>
            <a:pPr marL="0" indent="0">
              <a:buNone/>
            </a:pPr>
            <a:r>
              <a:rPr lang="en-US" dirty="0" smtClean="0"/>
              <a:t>Constitutional Republic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996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SB1146 Case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Removed </a:t>
            </a:r>
            <a:r>
              <a:rPr lang="en-US" dirty="0" smtClean="0"/>
              <a:t>religious exemption from higher education </a:t>
            </a:r>
            <a:r>
              <a:rPr lang="en-US" dirty="0" smtClean="0"/>
              <a:t>regulations (at one point, was going to move to government code; challenges there with employment)</a:t>
            </a:r>
            <a:endParaRPr lang="en-US" dirty="0" smtClean="0"/>
          </a:p>
          <a:p>
            <a:r>
              <a:rPr lang="en-US" dirty="0" smtClean="0"/>
              <a:t>Requires schools that have a Title IX exemption to notify all students, employees, etc. through multiple means</a:t>
            </a:r>
          </a:p>
          <a:p>
            <a:r>
              <a:rPr lang="en-US" dirty="0" smtClean="0"/>
              <a:t>Requires schools to notify Cal Student Aid Commission if they have a Title IX exemption</a:t>
            </a:r>
          </a:p>
          <a:p>
            <a:r>
              <a:rPr lang="en-US" dirty="0" smtClean="0"/>
              <a:t>Provides a private right of action if a student feels they have experienced discrimination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04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 smtClean="0"/>
              <a:t>could</a:t>
            </a:r>
            <a:r>
              <a:rPr lang="en-US" dirty="0" smtClean="0"/>
              <a:t> </a:t>
            </a:r>
            <a:r>
              <a:rPr lang="en-US" dirty="0" smtClean="0"/>
              <a:t>all of that mean?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Schools </a:t>
            </a:r>
            <a:r>
              <a:rPr lang="en-US" dirty="0" smtClean="0"/>
              <a:t>to </a:t>
            </a:r>
            <a:r>
              <a:rPr lang="en-US" dirty="0" smtClean="0"/>
              <a:t>provide </a:t>
            </a:r>
            <a:r>
              <a:rPr lang="en-US" dirty="0" smtClean="0"/>
              <a:t>notifications as required to all students and </a:t>
            </a:r>
            <a:r>
              <a:rPr lang="en-US" dirty="0" smtClean="0"/>
              <a:t>employees (included in the bill that passed)</a:t>
            </a:r>
            <a:endParaRPr lang="en-US" dirty="0" smtClean="0"/>
          </a:p>
          <a:p>
            <a:r>
              <a:rPr lang="en-US" dirty="0" smtClean="0"/>
              <a:t>IF schools sign the Cal Grant agreement, they will no longer be able to distinguish restrooms, housing, athletics on any basis other than self identified gender</a:t>
            </a:r>
          </a:p>
          <a:p>
            <a:r>
              <a:rPr lang="en-US" dirty="0" smtClean="0"/>
              <a:t>IF schools participate in Cal Grant, any students who feels discriminated against can file a lawsuit under SB1146 provisions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18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big deal?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SB1146 establishes a religious test for a generally available public benefit.  Schools that do not accept the State’s narrative may not receive students who receive state monies</a:t>
            </a:r>
          </a:p>
          <a:p>
            <a:r>
              <a:rPr lang="en-US" dirty="0" smtClean="0"/>
              <a:t>Students of color and first generation college students are the most negatively affected</a:t>
            </a:r>
          </a:p>
          <a:p>
            <a:r>
              <a:rPr lang="en-US" dirty="0" smtClean="0"/>
              <a:t>Many schools (including Jessup) may choose to not participate in Cal Grant if SB1146 is adopted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33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Picture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</a:t>
            </a:r>
            <a:r>
              <a:rPr lang="en-US" dirty="0" smtClean="0"/>
              <a:t>eligious liberty concerns that are Biblical, Constitutional, Social. Church next?</a:t>
            </a:r>
          </a:p>
          <a:p>
            <a:r>
              <a:rPr lang="en-US" dirty="0" smtClean="0"/>
              <a:t>Completely misses both the </a:t>
            </a:r>
            <a:r>
              <a:rPr lang="en-US" dirty="0" smtClean="0"/>
              <a:t>common good understanding of </a:t>
            </a:r>
            <a:r>
              <a:rPr lang="en-US" dirty="0" smtClean="0"/>
              <a:t>faith-based higher education and academic freedom that is embedded in higher education</a:t>
            </a:r>
          </a:p>
          <a:p>
            <a:r>
              <a:rPr lang="en-US" dirty="0" smtClean="0"/>
              <a:t>The attempt to embed SOGI into 1960’s/ 1970’s legislation is rewriting history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7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296733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www.gallup.com</a:t>
            </a:r>
            <a:r>
              <a:rPr lang="en-US" dirty="0"/>
              <a:t>/poll/201731/</a:t>
            </a:r>
            <a:r>
              <a:rPr lang="en-US" dirty="0" err="1"/>
              <a:t>lgbt</a:t>
            </a:r>
            <a:r>
              <a:rPr lang="en-US" dirty="0"/>
              <a:t>-identification-</a:t>
            </a:r>
            <a:r>
              <a:rPr lang="en-US" dirty="0" err="1"/>
              <a:t>rises.aspx</a:t>
            </a:r>
            <a:endParaRPr lang="en-US" dirty="0"/>
          </a:p>
          <a:p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image0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1638300"/>
            <a:ext cx="7442200" cy="35814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Gallup Tracking Poll 2016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400" u="sng" dirty="0">
                <a:hlinkClick r:id="rId3"/>
              </a:rPr>
              <a:t>http://www.gallup.com/poll/201731/lgbt-identification-rises.aspx</a:t>
            </a:r>
            <a:endParaRPr lang="en-US" sz="1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32834" y="1371599"/>
            <a:ext cx="8392584" cy="506306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923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is a </a:t>
            </a:r>
            <a:r>
              <a:rPr lang="en-US" dirty="0" smtClean="0"/>
              <a:t>College </a:t>
            </a:r>
            <a:r>
              <a:rPr lang="en-US" dirty="0" smtClean="0"/>
              <a:t>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 Your </a:t>
            </a:r>
            <a:r>
              <a:rPr lang="en-US" dirty="0" smtClean="0"/>
              <a:t>Board &amp; Community </a:t>
            </a:r>
            <a:r>
              <a:rPr lang="en-US" dirty="0" smtClean="0"/>
              <a:t>with </a:t>
            </a:r>
            <a:r>
              <a:rPr lang="en-US" dirty="0" smtClean="0"/>
              <a:t>a Biblical Worldview on Biblical Authority, Gender, Sexuality, Marriage</a:t>
            </a:r>
          </a:p>
          <a:p>
            <a:r>
              <a:rPr lang="en-US" dirty="0" smtClean="0"/>
              <a:t>Equip Your </a:t>
            </a:r>
            <a:r>
              <a:rPr lang="en-US" dirty="0" smtClean="0"/>
              <a:t>Board &amp; Community </a:t>
            </a:r>
            <a:r>
              <a:rPr lang="en-US" dirty="0" smtClean="0"/>
              <a:t>with a Model for Cultural Engagement:  Pre-Exilic and Exilic</a:t>
            </a:r>
          </a:p>
          <a:p>
            <a:r>
              <a:rPr lang="en-US" dirty="0" smtClean="0"/>
              <a:t>Equip Your </a:t>
            </a:r>
            <a:r>
              <a:rPr lang="en-US" dirty="0" smtClean="0"/>
              <a:t>Board &amp; Community </a:t>
            </a:r>
            <a:r>
              <a:rPr lang="en-US" dirty="0" smtClean="0"/>
              <a:t>with Political Tools to Be Salt &amp; Light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64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1486</TotalTime>
  <Words>418</Words>
  <Application>Microsoft Macintosh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Inkwell</vt:lpstr>
      <vt:lpstr> Freedom of Conscience &amp; the Challenges of LGBTQ Rights Presenter: Dr. John Jackson </vt:lpstr>
      <vt:lpstr>What do we hope to do today?</vt:lpstr>
      <vt:lpstr>The Issues at Stake</vt:lpstr>
      <vt:lpstr>SB1146 Case Study</vt:lpstr>
      <vt:lpstr>What could all of that mean?</vt:lpstr>
      <vt:lpstr>What is the big deal?</vt:lpstr>
      <vt:lpstr>Big Picture Concerns</vt:lpstr>
      <vt:lpstr>Gallup Tracking Poll 2016 http://www.gallup.com/poll/201731/lgbt-identification-rises.aspx</vt:lpstr>
      <vt:lpstr>So What is a College to Do?</vt:lpstr>
      <vt:lpstr>Next steps</vt:lpstr>
    </vt:vector>
  </TitlesOfParts>
  <Company>William Jessup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 1146:  Pastors Briefing</dc:title>
  <dc:creator>John Jackson</dc:creator>
  <cp:lastModifiedBy>John Jackson</cp:lastModifiedBy>
  <cp:revision>10</cp:revision>
  <dcterms:created xsi:type="dcterms:W3CDTF">2016-08-09T04:18:48Z</dcterms:created>
  <dcterms:modified xsi:type="dcterms:W3CDTF">2017-02-06T16:46:49Z</dcterms:modified>
</cp:coreProperties>
</file>